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42"/>
  </p:notesMasterIdLst>
  <p:handoutMasterIdLst>
    <p:handoutMasterId r:id="rId43"/>
  </p:handoutMasterIdLst>
  <p:sldIdLst>
    <p:sldId id="448" r:id="rId2"/>
    <p:sldId id="417" r:id="rId3"/>
    <p:sldId id="420" r:id="rId4"/>
    <p:sldId id="408" r:id="rId5"/>
    <p:sldId id="416" r:id="rId6"/>
    <p:sldId id="270" r:id="rId7"/>
    <p:sldId id="271" r:id="rId8"/>
    <p:sldId id="385" r:id="rId9"/>
    <p:sldId id="402" r:id="rId10"/>
    <p:sldId id="447" r:id="rId11"/>
    <p:sldId id="438" r:id="rId12"/>
    <p:sldId id="273" r:id="rId13"/>
    <p:sldId id="449" r:id="rId14"/>
    <p:sldId id="445" r:id="rId15"/>
    <p:sldId id="422" r:id="rId16"/>
    <p:sldId id="391" r:id="rId17"/>
    <p:sldId id="414" r:id="rId18"/>
    <p:sldId id="440" r:id="rId19"/>
    <p:sldId id="393" r:id="rId20"/>
    <p:sldId id="399" r:id="rId21"/>
    <p:sldId id="452" r:id="rId22"/>
    <p:sldId id="384" r:id="rId23"/>
    <p:sldId id="450" r:id="rId24"/>
    <p:sldId id="441" r:id="rId25"/>
    <p:sldId id="442" r:id="rId26"/>
    <p:sldId id="392" r:id="rId27"/>
    <p:sldId id="437" r:id="rId28"/>
    <p:sldId id="412" r:id="rId29"/>
    <p:sldId id="423" r:id="rId30"/>
    <p:sldId id="431" r:id="rId31"/>
    <p:sldId id="451" r:id="rId32"/>
    <p:sldId id="275" r:id="rId33"/>
    <p:sldId id="276" r:id="rId34"/>
    <p:sldId id="424" r:id="rId35"/>
    <p:sldId id="292" r:id="rId36"/>
    <p:sldId id="425" r:id="rId37"/>
    <p:sldId id="429" r:id="rId38"/>
    <p:sldId id="434" r:id="rId39"/>
    <p:sldId id="432" r:id="rId40"/>
    <p:sldId id="26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41" autoAdjust="0"/>
  </p:normalViewPr>
  <p:slideViewPr>
    <p:cSldViewPr snapToGrid="0">
      <p:cViewPr varScale="1">
        <p:scale>
          <a:sx n="62" d="100"/>
          <a:sy n="62" d="100"/>
        </p:scale>
        <p:origin x="828" y="44"/>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2327D8-8965-496F-BAF9-5BC854D7DF2F}" type="doc">
      <dgm:prSet loTypeId="urn:microsoft.com/office/officeart/2011/layout/CircleProcess" loCatId="process" qsTypeId="urn:microsoft.com/office/officeart/2005/8/quickstyle/3d4" qsCatId="3D" csTypeId="urn:microsoft.com/office/officeart/2005/8/colors/colorful2" csCatId="colorful" phldr="1"/>
      <dgm:spPr/>
      <dgm:t>
        <a:bodyPr/>
        <a:lstStyle/>
        <a:p>
          <a:endParaRPr lang="en-IN"/>
        </a:p>
      </dgm:t>
    </dgm:pt>
    <dgm:pt modelId="{D179F44C-64B9-4424-A2DE-D6D4F33FEC9D}">
      <dgm:prSet phldrT="[Text]" custT="1"/>
      <dgm:spPr/>
      <dgm:t>
        <a:bodyPr/>
        <a:lstStyle/>
        <a:p>
          <a:r>
            <a:rPr lang="en-IN" sz="1800" dirty="0"/>
            <a:t>Dispensing</a:t>
          </a:r>
        </a:p>
      </dgm:t>
    </dgm:pt>
    <dgm:pt modelId="{FAD7DC9D-DBDE-49A5-9116-63A346CC8890}" type="parTrans" cxnId="{6230B09B-7FBA-4E26-807F-ADCD12B52192}">
      <dgm:prSet/>
      <dgm:spPr/>
      <dgm:t>
        <a:bodyPr/>
        <a:lstStyle/>
        <a:p>
          <a:endParaRPr lang="en-IN"/>
        </a:p>
      </dgm:t>
    </dgm:pt>
    <dgm:pt modelId="{7966A8F3-B4FE-4227-85AD-66D76915988C}" type="sibTrans" cxnId="{6230B09B-7FBA-4E26-807F-ADCD12B52192}">
      <dgm:prSet/>
      <dgm:spPr/>
      <dgm:t>
        <a:bodyPr/>
        <a:lstStyle/>
        <a:p>
          <a:endParaRPr lang="en-IN"/>
        </a:p>
      </dgm:t>
    </dgm:pt>
    <dgm:pt modelId="{BA97B2C5-D927-41FF-98C5-B71E77B9D07D}">
      <dgm:prSet phldrT="[Text]" custT="1"/>
      <dgm:spPr/>
      <dgm:t>
        <a:bodyPr/>
        <a:lstStyle/>
        <a:p>
          <a:r>
            <a:rPr lang="en-IN" sz="1800" dirty="0"/>
            <a:t>Administration</a:t>
          </a:r>
        </a:p>
      </dgm:t>
    </dgm:pt>
    <dgm:pt modelId="{93E10B45-5D77-44B2-998F-2F0F4EA670F4}" type="parTrans" cxnId="{01461B57-D811-4AC7-ADC3-FB421DCAFCE9}">
      <dgm:prSet/>
      <dgm:spPr/>
      <dgm:t>
        <a:bodyPr/>
        <a:lstStyle/>
        <a:p>
          <a:endParaRPr lang="en-IN"/>
        </a:p>
      </dgm:t>
    </dgm:pt>
    <dgm:pt modelId="{F687E0FB-87B4-455C-8CBB-EC5891235293}" type="sibTrans" cxnId="{01461B57-D811-4AC7-ADC3-FB421DCAFCE9}">
      <dgm:prSet/>
      <dgm:spPr/>
      <dgm:t>
        <a:bodyPr/>
        <a:lstStyle/>
        <a:p>
          <a:endParaRPr lang="en-IN"/>
        </a:p>
      </dgm:t>
    </dgm:pt>
    <dgm:pt modelId="{CCB2A06D-85FE-4DDF-912C-7FAD6E5EBCB0}">
      <dgm:prSet custT="1"/>
      <dgm:spPr/>
      <dgm:t>
        <a:bodyPr/>
        <a:lstStyle/>
        <a:p>
          <a:r>
            <a:rPr lang="en-IN" sz="1800" dirty="0"/>
            <a:t>Prescribing</a:t>
          </a:r>
        </a:p>
      </dgm:t>
    </dgm:pt>
    <dgm:pt modelId="{3E7B5278-489D-456F-A16A-B58DD85A3095}" type="parTrans" cxnId="{9879BE1F-0CD4-4187-AD9A-2657F328CD52}">
      <dgm:prSet/>
      <dgm:spPr/>
      <dgm:t>
        <a:bodyPr/>
        <a:lstStyle/>
        <a:p>
          <a:endParaRPr lang="en-IN"/>
        </a:p>
      </dgm:t>
    </dgm:pt>
    <dgm:pt modelId="{C5C8AAB0-334A-4507-B5AC-CDC8DC99B3C6}" type="sibTrans" cxnId="{9879BE1F-0CD4-4187-AD9A-2657F328CD52}">
      <dgm:prSet/>
      <dgm:spPr/>
      <dgm:t>
        <a:bodyPr/>
        <a:lstStyle/>
        <a:p>
          <a:endParaRPr lang="en-IN"/>
        </a:p>
      </dgm:t>
    </dgm:pt>
    <dgm:pt modelId="{13813D41-B9B6-4856-BC44-3E6A480D7D1F}">
      <dgm:prSet custT="1"/>
      <dgm:spPr/>
      <dgm:t>
        <a:bodyPr/>
        <a:lstStyle/>
        <a:p>
          <a:r>
            <a:rPr lang="en-IN" sz="1800" dirty="0"/>
            <a:t>Monitoring</a:t>
          </a:r>
        </a:p>
      </dgm:t>
    </dgm:pt>
    <dgm:pt modelId="{2A587355-203C-40BE-A176-0FCC34A1DA7C}" type="parTrans" cxnId="{ED931E79-DE26-4B92-B855-BA73C1DEBE12}">
      <dgm:prSet/>
      <dgm:spPr/>
      <dgm:t>
        <a:bodyPr/>
        <a:lstStyle/>
        <a:p>
          <a:endParaRPr lang="en-IN"/>
        </a:p>
      </dgm:t>
    </dgm:pt>
    <dgm:pt modelId="{694A9EA8-2DA9-4EEF-A696-20E390280683}" type="sibTrans" cxnId="{ED931E79-DE26-4B92-B855-BA73C1DEBE12}">
      <dgm:prSet/>
      <dgm:spPr/>
      <dgm:t>
        <a:bodyPr/>
        <a:lstStyle/>
        <a:p>
          <a:endParaRPr lang="en-IN"/>
        </a:p>
      </dgm:t>
    </dgm:pt>
    <dgm:pt modelId="{1475B1AA-FAAF-4815-B11F-3D836B5A5780}" type="pres">
      <dgm:prSet presAssocID="{F92327D8-8965-496F-BAF9-5BC854D7DF2F}" presName="Name0" presStyleCnt="0">
        <dgm:presLayoutVars>
          <dgm:chMax val="11"/>
          <dgm:chPref val="11"/>
          <dgm:dir/>
          <dgm:resizeHandles/>
        </dgm:presLayoutVars>
      </dgm:prSet>
      <dgm:spPr/>
    </dgm:pt>
    <dgm:pt modelId="{4094106E-D18E-4BAF-A7AC-06CB750D1FCE}" type="pres">
      <dgm:prSet presAssocID="{13813D41-B9B6-4856-BC44-3E6A480D7D1F}" presName="Accent4" presStyleCnt="0"/>
      <dgm:spPr/>
    </dgm:pt>
    <dgm:pt modelId="{38550DB0-FECC-4E92-9A15-6F60B29B18A1}" type="pres">
      <dgm:prSet presAssocID="{13813D41-B9B6-4856-BC44-3E6A480D7D1F}" presName="Accent" presStyleLbl="node1" presStyleIdx="0" presStyleCnt="4"/>
      <dgm:spPr/>
    </dgm:pt>
    <dgm:pt modelId="{754FF946-5826-490D-8DC8-F195AE1BB6AA}" type="pres">
      <dgm:prSet presAssocID="{13813D41-B9B6-4856-BC44-3E6A480D7D1F}" presName="ParentBackground4" presStyleCnt="0"/>
      <dgm:spPr/>
    </dgm:pt>
    <dgm:pt modelId="{6CEB2F8B-2619-47FE-92EC-A0B96E2FE669}" type="pres">
      <dgm:prSet presAssocID="{13813D41-B9B6-4856-BC44-3E6A480D7D1F}" presName="ParentBackground" presStyleLbl="fgAcc1" presStyleIdx="0" presStyleCnt="4"/>
      <dgm:spPr/>
    </dgm:pt>
    <dgm:pt modelId="{D26B757C-3AC7-4A54-A869-694DA81BE7D9}" type="pres">
      <dgm:prSet presAssocID="{13813D41-B9B6-4856-BC44-3E6A480D7D1F}" presName="Parent4" presStyleLbl="revTx" presStyleIdx="0" presStyleCnt="0">
        <dgm:presLayoutVars>
          <dgm:chMax val="1"/>
          <dgm:chPref val="1"/>
          <dgm:bulletEnabled val="1"/>
        </dgm:presLayoutVars>
      </dgm:prSet>
      <dgm:spPr/>
    </dgm:pt>
    <dgm:pt modelId="{C0F414EE-1ADD-492F-83D8-BC97F5393448}" type="pres">
      <dgm:prSet presAssocID="{BA97B2C5-D927-41FF-98C5-B71E77B9D07D}" presName="Accent3" presStyleCnt="0"/>
      <dgm:spPr/>
    </dgm:pt>
    <dgm:pt modelId="{9D4E2707-3F1E-4B62-8F67-2DC83B6F41F5}" type="pres">
      <dgm:prSet presAssocID="{BA97B2C5-D927-41FF-98C5-B71E77B9D07D}" presName="Accent" presStyleLbl="node1" presStyleIdx="1" presStyleCnt="4"/>
      <dgm:spPr/>
    </dgm:pt>
    <dgm:pt modelId="{497241B4-C917-4FE2-AA33-4B161068896D}" type="pres">
      <dgm:prSet presAssocID="{BA97B2C5-D927-41FF-98C5-B71E77B9D07D}" presName="ParentBackground3" presStyleCnt="0"/>
      <dgm:spPr/>
    </dgm:pt>
    <dgm:pt modelId="{6042FB20-2A2B-41F6-BCA6-22AA7C43EF60}" type="pres">
      <dgm:prSet presAssocID="{BA97B2C5-D927-41FF-98C5-B71E77B9D07D}" presName="ParentBackground" presStyleLbl="fgAcc1" presStyleIdx="1" presStyleCnt="4" custLinFactNeighborX="1762" custLinFactNeighborY="-441"/>
      <dgm:spPr/>
    </dgm:pt>
    <dgm:pt modelId="{E96894E6-128D-4863-8E38-84FABB1F18B2}" type="pres">
      <dgm:prSet presAssocID="{BA97B2C5-D927-41FF-98C5-B71E77B9D07D}" presName="Parent3" presStyleLbl="revTx" presStyleIdx="0" presStyleCnt="0">
        <dgm:presLayoutVars>
          <dgm:chMax val="1"/>
          <dgm:chPref val="1"/>
          <dgm:bulletEnabled val="1"/>
        </dgm:presLayoutVars>
      </dgm:prSet>
      <dgm:spPr/>
    </dgm:pt>
    <dgm:pt modelId="{DF799817-DC7E-45DF-AC7C-02E7AB37E755}" type="pres">
      <dgm:prSet presAssocID="{D179F44C-64B9-4424-A2DE-D6D4F33FEC9D}" presName="Accent2" presStyleCnt="0"/>
      <dgm:spPr/>
    </dgm:pt>
    <dgm:pt modelId="{E28ACA24-C500-4358-8181-8D2AECEA2778}" type="pres">
      <dgm:prSet presAssocID="{D179F44C-64B9-4424-A2DE-D6D4F33FEC9D}" presName="Accent" presStyleLbl="node1" presStyleIdx="2" presStyleCnt="4"/>
      <dgm:spPr/>
    </dgm:pt>
    <dgm:pt modelId="{83535D4A-EEC9-45A6-BD1C-7517761FD088}" type="pres">
      <dgm:prSet presAssocID="{D179F44C-64B9-4424-A2DE-D6D4F33FEC9D}" presName="ParentBackground2" presStyleCnt="0"/>
      <dgm:spPr/>
    </dgm:pt>
    <dgm:pt modelId="{6C8E2414-0E72-4BC3-9F76-61E59D428F22}" type="pres">
      <dgm:prSet presAssocID="{D179F44C-64B9-4424-A2DE-D6D4F33FEC9D}" presName="ParentBackground" presStyleLbl="fgAcc1" presStyleIdx="2" presStyleCnt="4"/>
      <dgm:spPr/>
    </dgm:pt>
    <dgm:pt modelId="{CE0A2EE0-A30B-4592-940A-0D10999BC3F7}" type="pres">
      <dgm:prSet presAssocID="{D179F44C-64B9-4424-A2DE-D6D4F33FEC9D}" presName="Parent2" presStyleLbl="revTx" presStyleIdx="0" presStyleCnt="0">
        <dgm:presLayoutVars>
          <dgm:chMax val="1"/>
          <dgm:chPref val="1"/>
          <dgm:bulletEnabled val="1"/>
        </dgm:presLayoutVars>
      </dgm:prSet>
      <dgm:spPr/>
    </dgm:pt>
    <dgm:pt modelId="{9301534F-240B-4072-ADE4-64DD228C3865}" type="pres">
      <dgm:prSet presAssocID="{CCB2A06D-85FE-4DDF-912C-7FAD6E5EBCB0}" presName="Accent1" presStyleCnt="0"/>
      <dgm:spPr/>
    </dgm:pt>
    <dgm:pt modelId="{4AC0FBC9-1F53-48DC-9B5E-601BF590413E}" type="pres">
      <dgm:prSet presAssocID="{CCB2A06D-85FE-4DDF-912C-7FAD6E5EBCB0}" presName="Accent" presStyleLbl="node1" presStyleIdx="3" presStyleCnt="4"/>
      <dgm:spPr/>
    </dgm:pt>
    <dgm:pt modelId="{74CFB952-E68F-46EB-9EFD-EAD09DA193D8}" type="pres">
      <dgm:prSet presAssocID="{CCB2A06D-85FE-4DDF-912C-7FAD6E5EBCB0}" presName="ParentBackground1" presStyleCnt="0"/>
      <dgm:spPr/>
    </dgm:pt>
    <dgm:pt modelId="{8A166A1C-250C-4E60-A834-2E72794E9E07}" type="pres">
      <dgm:prSet presAssocID="{CCB2A06D-85FE-4DDF-912C-7FAD6E5EBCB0}" presName="ParentBackground" presStyleLbl="fgAcc1" presStyleIdx="3" presStyleCnt="4"/>
      <dgm:spPr/>
    </dgm:pt>
    <dgm:pt modelId="{CB8FC55E-96EB-46E0-839E-447AE61021A4}" type="pres">
      <dgm:prSet presAssocID="{CCB2A06D-85FE-4DDF-912C-7FAD6E5EBCB0}" presName="Parent1" presStyleLbl="revTx" presStyleIdx="0" presStyleCnt="0">
        <dgm:presLayoutVars>
          <dgm:chMax val="1"/>
          <dgm:chPref val="1"/>
          <dgm:bulletEnabled val="1"/>
        </dgm:presLayoutVars>
      </dgm:prSet>
      <dgm:spPr/>
    </dgm:pt>
  </dgm:ptLst>
  <dgm:cxnLst>
    <dgm:cxn modelId="{966C310D-E309-43CB-9228-CB5ECAC304F1}" type="presOf" srcId="{BA97B2C5-D927-41FF-98C5-B71E77B9D07D}" destId="{6042FB20-2A2B-41F6-BCA6-22AA7C43EF60}" srcOrd="0" destOrd="0" presId="urn:microsoft.com/office/officeart/2011/layout/CircleProcess"/>
    <dgm:cxn modelId="{9879BE1F-0CD4-4187-AD9A-2657F328CD52}" srcId="{F92327D8-8965-496F-BAF9-5BC854D7DF2F}" destId="{CCB2A06D-85FE-4DDF-912C-7FAD6E5EBCB0}" srcOrd="0" destOrd="0" parTransId="{3E7B5278-489D-456F-A16A-B58DD85A3095}" sibTransId="{C5C8AAB0-334A-4507-B5AC-CDC8DC99B3C6}"/>
    <dgm:cxn modelId="{7447BE38-F200-4DE8-8B90-B6680DA7474D}" type="presOf" srcId="{F92327D8-8965-496F-BAF9-5BC854D7DF2F}" destId="{1475B1AA-FAAF-4815-B11F-3D836B5A5780}" srcOrd="0" destOrd="0" presId="urn:microsoft.com/office/officeart/2011/layout/CircleProcess"/>
    <dgm:cxn modelId="{B95E4745-2BD3-4B3E-BFC4-F1E86230BD30}" type="presOf" srcId="{CCB2A06D-85FE-4DDF-912C-7FAD6E5EBCB0}" destId="{8A166A1C-250C-4E60-A834-2E72794E9E07}" srcOrd="0" destOrd="0" presId="urn:microsoft.com/office/officeart/2011/layout/CircleProcess"/>
    <dgm:cxn modelId="{4EEA0D4A-DD54-47EF-B10F-4D301F741EA7}" type="presOf" srcId="{CCB2A06D-85FE-4DDF-912C-7FAD6E5EBCB0}" destId="{CB8FC55E-96EB-46E0-839E-447AE61021A4}" srcOrd="1" destOrd="0" presId="urn:microsoft.com/office/officeart/2011/layout/CircleProcess"/>
    <dgm:cxn modelId="{1B361671-3E1E-4A46-982A-F8BD9FDC9E09}" type="presOf" srcId="{13813D41-B9B6-4856-BC44-3E6A480D7D1F}" destId="{6CEB2F8B-2619-47FE-92EC-A0B96E2FE669}" srcOrd="0" destOrd="0" presId="urn:microsoft.com/office/officeart/2011/layout/CircleProcess"/>
    <dgm:cxn modelId="{01461B57-D811-4AC7-ADC3-FB421DCAFCE9}" srcId="{F92327D8-8965-496F-BAF9-5BC854D7DF2F}" destId="{BA97B2C5-D927-41FF-98C5-B71E77B9D07D}" srcOrd="2" destOrd="0" parTransId="{93E10B45-5D77-44B2-998F-2F0F4EA670F4}" sibTransId="{F687E0FB-87B4-455C-8CBB-EC5891235293}"/>
    <dgm:cxn modelId="{ED931E79-DE26-4B92-B855-BA73C1DEBE12}" srcId="{F92327D8-8965-496F-BAF9-5BC854D7DF2F}" destId="{13813D41-B9B6-4856-BC44-3E6A480D7D1F}" srcOrd="3" destOrd="0" parTransId="{2A587355-203C-40BE-A176-0FCC34A1DA7C}" sibTransId="{694A9EA8-2DA9-4EEF-A696-20E390280683}"/>
    <dgm:cxn modelId="{946D8590-66BC-442E-9172-31BC93E5EE34}" type="presOf" srcId="{D179F44C-64B9-4424-A2DE-D6D4F33FEC9D}" destId="{6C8E2414-0E72-4BC3-9F76-61E59D428F22}" srcOrd="0" destOrd="0" presId="urn:microsoft.com/office/officeart/2011/layout/CircleProcess"/>
    <dgm:cxn modelId="{6230B09B-7FBA-4E26-807F-ADCD12B52192}" srcId="{F92327D8-8965-496F-BAF9-5BC854D7DF2F}" destId="{D179F44C-64B9-4424-A2DE-D6D4F33FEC9D}" srcOrd="1" destOrd="0" parTransId="{FAD7DC9D-DBDE-49A5-9116-63A346CC8890}" sibTransId="{7966A8F3-B4FE-4227-85AD-66D76915988C}"/>
    <dgm:cxn modelId="{4EE5F7BA-BA31-49D1-A46C-12022CACDDBE}" type="presOf" srcId="{BA97B2C5-D927-41FF-98C5-B71E77B9D07D}" destId="{E96894E6-128D-4863-8E38-84FABB1F18B2}" srcOrd="1" destOrd="0" presId="urn:microsoft.com/office/officeart/2011/layout/CircleProcess"/>
    <dgm:cxn modelId="{C95F24CC-0773-4148-9387-F2ED1559005C}" type="presOf" srcId="{13813D41-B9B6-4856-BC44-3E6A480D7D1F}" destId="{D26B757C-3AC7-4A54-A869-694DA81BE7D9}" srcOrd="1" destOrd="0" presId="urn:microsoft.com/office/officeart/2011/layout/CircleProcess"/>
    <dgm:cxn modelId="{C06D71EA-60F5-4FE3-8FFE-BB53C7FC9FCD}" type="presOf" srcId="{D179F44C-64B9-4424-A2DE-D6D4F33FEC9D}" destId="{CE0A2EE0-A30B-4592-940A-0D10999BC3F7}" srcOrd="1" destOrd="0" presId="urn:microsoft.com/office/officeart/2011/layout/CircleProcess"/>
    <dgm:cxn modelId="{5F7FF1B2-BA53-4D8F-9A29-61C28433C63F}" type="presParOf" srcId="{1475B1AA-FAAF-4815-B11F-3D836B5A5780}" destId="{4094106E-D18E-4BAF-A7AC-06CB750D1FCE}" srcOrd="0" destOrd="0" presId="urn:microsoft.com/office/officeart/2011/layout/CircleProcess"/>
    <dgm:cxn modelId="{C9AEB0AC-15B5-4A4E-8374-6CEC79713B92}" type="presParOf" srcId="{4094106E-D18E-4BAF-A7AC-06CB750D1FCE}" destId="{38550DB0-FECC-4E92-9A15-6F60B29B18A1}" srcOrd="0" destOrd="0" presId="urn:microsoft.com/office/officeart/2011/layout/CircleProcess"/>
    <dgm:cxn modelId="{2BAE7AD0-EAA0-4493-A727-7BB5033C8E61}" type="presParOf" srcId="{1475B1AA-FAAF-4815-B11F-3D836B5A5780}" destId="{754FF946-5826-490D-8DC8-F195AE1BB6AA}" srcOrd="1" destOrd="0" presId="urn:microsoft.com/office/officeart/2011/layout/CircleProcess"/>
    <dgm:cxn modelId="{6CD5870C-9372-4611-AA4E-C2A17F41907C}" type="presParOf" srcId="{754FF946-5826-490D-8DC8-F195AE1BB6AA}" destId="{6CEB2F8B-2619-47FE-92EC-A0B96E2FE669}" srcOrd="0" destOrd="0" presId="urn:microsoft.com/office/officeart/2011/layout/CircleProcess"/>
    <dgm:cxn modelId="{758F92D9-92BA-42CF-9383-18C1965B8D30}" type="presParOf" srcId="{1475B1AA-FAAF-4815-B11F-3D836B5A5780}" destId="{D26B757C-3AC7-4A54-A869-694DA81BE7D9}" srcOrd="2" destOrd="0" presId="urn:microsoft.com/office/officeart/2011/layout/CircleProcess"/>
    <dgm:cxn modelId="{66C8BBF4-C5E4-4873-A8FB-B5419B9C0459}" type="presParOf" srcId="{1475B1AA-FAAF-4815-B11F-3D836B5A5780}" destId="{C0F414EE-1ADD-492F-83D8-BC97F5393448}" srcOrd="3" destOrd="0" presId="urn:microsoft.com/office/officeart/2011/layout/CircleProcess"/>
    <dgm:cxn modelId="{BC9E6E28-D8C7-4A1C-9735-7441264C29BC}" type="presParOf" srcId="{C0F414EE-1ADD-492F-83D8-BC97F5393448}" destId="{9D4E2707-3F1E-4B62-8F67-2DC83B6F41F5}" srcOrd="0" destOrd="0" presId="urn:microsoft.com/office/officeart/2011/layout/CircleProcess"/>
    <dgm:cxn modelId="{2844B1E5-BBD4-436F-AE1C-62C767055A32}" type="presParOf" srcId="{1475B1AA-FAAF-4815-B11F-3D836B5A5780}" destId="{497241B4-C917-4FE2-AA33-4B161068896D}" srcOrd="4" destOrd="0" presId="urn:microsoft.com/office/officeart/2011/layout/CircleProcess"/>
    <dgm:cxn modelId="{FFBFE34A-053E-4488-8B6D-61D43C8B79EF}" type="presParOf" srcId="{497241B4-C917-4FE2-AA33-4B161068896D}" destId="{6042FB20-2A2B-41F6-BCA6-22AA7C43EF60}" srcOrd="0" destOrd="0" presId="urn:microsoft.com/office/officeart/2011/layout/CircleProcess"/>
    <dgm:cxn modelId="{FFDC5996-4752-4ABB-96D7-436B93CE4316}" type="presParOf" srcId="{1475B1AA-FAAF-4815-B11F-3D836B5A5780}" destId="{E96894E6-128D-4863-8E38-84FABB1F18B2}" srcOrd="5" destOrd="0" presId="urn:microsoft.com/office/officeart/2011/layout/CircleProcess"/>
    <dgm:cxn modelId="{4C4AB0AD-4B0A-4475-A21A-77C28E95E863}" type="presParOf" srcId="{1475B1AA-FAAF-4815-B11F-3D836B5A5780}" destId="{DF799817-DC7E-45DF-AC7C-02E7AB37E755}" srcOrd="6" destOrd="0" presId="urn:microsoft.com/office/officeart/2011/layout/CircleProcess"/>
    <dgm:cxn modelId="{23A47E5B-5C4D-4D08-8966-65BB9B9EBF83}" type="presParOf" srcId="{DF799817-DC7E-45DF-AC7C-02E7AB37E755}" destId="{E28ACA24-C500-4358-8181-8D2AECEA2778}" srcOrd="0" destOrd="0" presId="urn:microsoft.com/office/officeart/2011/layout/CircleProcess"/>
    <dgm:cxn modelId="{845143FB-9E7A-4D9F-A8DA-F083822354D5}" type="presParOf" srcId="{1475B1AA-FAAF-4815-B11F-3D836B5A5780}" destId="{83535D4A-EEC9-45A6-BD1C-7517761FD088}" srcOrd="7" destOrd="0" presId="urn:microsoft.com/office/officeart/2011/layout/CircleProcess"/>
    <dgm:cxn modelId="{B1FA1926-DB22-4591-AB2A-0C1F9F6BAE5D}" type="presParOf" srcId="{83535D4A-EEC9-45A6-BD1C-7517761FD088}" destId="{6C8E2414-0E72-4BC3-9F76-61E59D428F22}" srcOrd="0" destOrd="0" presId="urn:microsoft.com/office/officeart/2011/layout/CircleProcess"/>
    <dgm:cxn modelId="{2374FC9D-0793-472A-940D-46483C1CCC3D}" type="presParOf" srcId="{1475B1AA-FAAF-4815-B11F-3D836B5A5780}" destId="{CE0A2EE0-A30B-4592-940A-0D10999BC3F7}" srcOrd="8" destOrd="0" presId="urn:microsoft.com/office/officeart/2011/layout/CircleProcess"/>
    <dgm:cxn modelId="{E1A72DCF-F138-4A3B-896B-5EE7062CCFB2}" type="presParOf" srcId="{1475B1AA-FAAF-4815-B11F-3D836B5A5780}" destId="{9301534F-240B-4072-ADE4-64DD228C3865}" srcOrd="9" destOrd="0" presId="urn:microsoft.com/office/officeart/2011/layout/CircleProcess"/>
    <dgm:cxn modelId="{725835BF-41E4-47FA-9E8A-B63B50BAF8C9}" type="presParOf" srcId="{9301534F-240B-4072-ADE4-64DD228C3865}" destId="{4AC0FBC9-1F53-48DC-9B5E-601BF590413E}" srcOrd="0" destOrd="0" presId="urn:microsoft.com/office/officeart/2011/layout/CircleProcess"/>
    <dgm:cxn modelId="{C3CC3BE9-9F5A-46B3-AB01-02393FA9405A}" type="presParOf" srcId="{1475B1AA-FAAF-4815-B11F-3D836B5A5780}" destId="{74CFB952-E68F-46EB-9EFD-EAD09DA193D8}" srcOrd="10" destOrd="0" presId="urn:microsoft.com/office/officeart/2011/layout/CircleProcess"/>
    <dgm:cxn modelId="{D0D06A8F-560B-4993-AED8-8B86905D8D11}" type="presParOf" srcId="{74CFB952-E68F-46EB-9EFD-EAD09DA193D8}" destId="{8A166A1C-250C-4E60-A834-2E72794E9E07}" srcOrd="0" destOrd="0" presId="urn:microsoft.com/office/officeart/2011/layout/CircleProcess"/>
    <dgm:cxn modelId="{928599D8-1E88-4C0F-8C15-5168EEC4EC40}" type="presParOf" srcId="{1475B1AA-FAAF-4815-B11F-3D836B5A5780}" destId="{CB8FC55E-96EB-46E0-839E-447AE61021A4}" srcOrd="11" destOrd="0" presId="urn:microsoft.com/office/officeart/2011/layout/Circle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60A864-322E-4B36-9501-16A732629C58}"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IN"/>
        </a:p>
      </dgm:t>
    </dgm:pt>
    <dgm:pt modelId="{F4C808A3-2B7E-409B-866D-AA16647838BE}">
      <dgm:prSet phldrT="[Text]" phldr="1"/>
      <dgm:spPr/>
      <dgm:t>
        <a:bodyPr/>
        <a:lstStyle/>
        <a:p>
          <a:endParaRPr lang="en-IN"/>
        </a:p>
      </dgm:t>
    </dgm:pt>
    <dgm:pt modelId="{93043D1D-1C96-47DA-A78A-71DC113E3370}" type="parTrans" cxnId="{0C8A7D74-A070-4E8C-B053-96916814EB0A}">
      <dgm:prSet/>
      <dgm:spPr/>
      <dgm:t>
        <a:bodyPr/>
        <a:lstStyle/>
        <a:p>
          <a:endParaRPr lang="en-IN"/>
        </a:p>
      </dgm:t>
    </dgm:pt>
    <dgm:pt modelId="{AFB887E4-F90F-47AC-88C7-0B27EA5D799C}" type="sibTrans" cxnId="{0C8A7D74-A070-4E8C-B053-96916814EB0A}">
      <dgm:prSet/>
      <dgm:spPr/>
      <dgm:t>
        <a:bodyPr/>
        <a:lstStyle/>
        <a:p>
          <a:endParaRPr lang="en-IN"/>
        </a:p>
      </dgm:t>
    </dgm:pt>
    <dgm:pt modelId="{0F947809-23D1-42B9-A294-35F54F336D68}">
      <dgm:prSet phldrT="[Text]"/>
      <dgm:spPr/>
      <dgm:t>
        <a:bodyPr/>
        <a:lstStyle/>
        <a:p>
          <a:endParaRPr lang="en-IN" dirty="0"/>
        </a:p>
      </dgm:t>
    </dgm:pt>
    <dgm:pt modelId="{1AEA6662-7630-4048-B046-EF9C54D98282}" type="parTrans" cxnId="{F12D3E04-C198-4EDF-9822-7C0F4819C25D}">
      <dgm:prSet/>
      <dgm:spPr/>
      <dgm:t>
        <a:bodyPr/>
        <a:lstStyle/>
        <a:p>
          <a:endParaRPr lang="en-IN"/>
        </a:p>
      </dgm:t>
    </dgm:pt>
    <dgm:pt modelId="{00998157-6EF1-402B-A050-424E1C30F9AC}" type="sibTrans" cxnId="{F12D3E04-C198-4EDF-9822-7C0F4819C25D}">
      <dgm:prSet/>
      <dgm:spPr/>
      <dgm:t>
        <a:bodyPr/>
        <a:lstStyle/>
        <a:p>
          <a:endParaRPr lang="en-IN"/>
        </a:p>
      </dgm:t>
    </dgm:pt>
    <dgm:pt modelId="{4FDA9049-266D-4B05-A9A0-57535FFF3672}">
      <dgm:prSet phldrT="[Text]"/>
      <dgm:spPr/>
      <dgm:t>
        <a:bodyPr/>
        <a:lstStyle/>
        <a:p>
          <a:r>
            <a:rPr lang="en-IN" dirty="0"/>
            <a:t>Inexperienced personnel</a:t>
          </a:r>
        </a:p>
      </dgm:t>
    </dgm:pt>
    <dgm:pt modelId="{080344A6-341F-4615-8636-329F067BF0AC}" type="parTrans" cxnId="{2DE637EC-7879-41B3-95DC-43D5581972AC}">
      <dgm:prSet/>
      <dgm:spPr/>
      <dgm:t>
        <a:bodyPr/>
        <a:lstStyle/>
        <a:p>
          <a:endParaRPr lang="en-IN"/>
        </a:p>
      </dgm:t>
    </dgm:pt>
    <dgm:pt modelId="{8BA3A56C-51F9-4EBC-93E9-17817481BA26}" type="sibTrans" cxnId="{2DE637EC-7879-41B3-95DC-43D5581972AC}">
      <dgm:prSet/>
      <dgm:spPr/>
      <dgm:t>
        <a:bodyPr/>
        <a:lstStyle/>
        <a:p>
          <a:endParaRPr lang="en-IN"/>
        </a:p>
      </dgm:t>
    </dgm:pt>
    <dgm:pt modelId="{F594B385-A7C4-4D34-A023-95845E2510C1}">
      <dgm:prSet phldrT="[Text]" phldr="1"/>
      <dgm:spPr/>
      <dgm:t>
        <a:bodyPr/>
        <a:lstStyle/>
        <a:p>
          <a:endParaRPr lang="en-IN"/>
        </a:p>
      </dgm:t>
    </dgm:pt>
    <dgm:pt modelId="{EF9F7B7C-E5E9-408B-8927-764585E9F543}" type="parTrans" cxnId="{F65B6155-B389-4585-A7DC-938E9650F10E}">
      <dgm:prSet/>
      <dgm:spPr/>
      <dgm:t>
        <a:bodyPr/>
        <a:lstStyle/>
        <a:p>
          <a:endParaRPr lang="en-IN"/>
        </a:p>
      </dgm:t>
    </dgm:pt>
    <dgm:pt modelId="{2C8C548C-718A-48A9-B12F-AAFA98B61682}" type="sibTrans" cxnId="{F65B6155-B389-4585-A7DC-938E9650F10E}">
      <dgm:prSet/>
      <dgm:spPr/>
      <dgm:t>
        <a:bodyPr/>
        <a:lstStyle/>
        <a:p>
          <a:endParaRPr lang="en-IN"/>
        </a:p>
      </dgm:t>
    </dgm:pt>
    <dgm:pt modelId="{D36B2DFA-E549-4897-828F-28923C638009}">
      <dgm:prSet phldrT="[Text]"/>
      <dgm:spPr/>
      <dgm:t>
        <a:bodyPr/>
        <a:lstStyle/>
        <a:p>
          <a:r>
            <a:rPr lang="en-IN" dirty="0"/>
            <a:t>Under-staffing</a:t>
          </a:r>
        </a:p>
      </dgm:t>
    </dgm:pt>
    <dgm:pt modelId="{FDCF73B7-0B85-4718-8A53-36AFD4699A12}" type="parTrans" cxnId="{C56BC222-7DC2-4861-A8FA-7F808E100AC5}">
      <dgm:prSet/>
      <dgm:spPr/>
      <dgm:t>
        <a:bodyPr/>
        <a:lstStyle/>
        <a:p>
          <a:endParaRPr lang="en-IN"/>
        </a:p>
      </dgm:t>
    </dgm:pt>
    <dgm:pt modelId="{D8BB4392-9A32-40FF-AE99-3A5CC3BC9C89}" type="sibTrans" cxnId="{C56BC222-7DC2-4861-A8FA-7F808E100AC5}">
      <dgm:prSet/>
      <dgm:spPr/>
      <dgm:t>
        <a:bodyPr/>
        <a:lstStyle/>
        <a:p>
          <a:endParaRPr lang="en-IN"/>
        </a:p>
      </dgm:t>
    </dgm:pt>
    <dgm:pt modelId="{CC4C671E-04C3-4BAE-BF40-DC8263A3DB58}">
      <dgm:prSet phldrT="[Text]"/>
      <dgm:spPr/>
      <dgm:t>
        <a:bodyPr/>
        <a:lstStyle/>
        <a:p>
          <a:r>
            <a:rPr lang="en-IN" dirty="0"/>
            <a:t>Improper medicine storage</a:t>
          </a:r>
        </a:p>
      </dgm:t>
    </dgm:pt>
    <dgm:pt modelId="{A78DB3C0-0612-488E-A8B0-B801BAA49C58}" type="parTrans" cxnId="{A1179358-D7C4-4BF5-8033-4D9B020F3F37}">
      <dgm:prSet/>
      <dgm:spPr/>
      <dgm:t>
        <a:bodyPr/>
        <a:lstStyle/>
        <a:p>
          <a:endParaRPr lang="en-IN"/>
        </a:p>
      </dgm:t>
    </dgm:pt>
    <dgm:pt modelId="{A6CDF882-2284-4A75-928F-5B2F8A5A1106}" type="sibTrans" cxnId="{A1179358-D7C4-4BF5-8033-4D9B020F3F37}">
      <dgm:prSet/>
      <dgm:spPr/>
      <dgm:t>
        <a:bodyPr/>
        <a:lstStyle/>
        <a:p>
          <a:endParaRPr lang="en-IN"/>
        </a:p>
      </dgm:t>
    </dgm:pt>
    <dgm:pt modelId="{81EC17E1-757C-49BB-BA9B-B25EBA3748F5}">
      <dgm:prSet phldrT="[Text]" phldr="1"/>
      <dgm:spPr/>
      <dgm:t>
        <a:bodyPr/>
        <a:lstStyle/>
        <a:p>
          <a:endParaRPr lang="en-IN"/>
        </a:p>
      </dgm:t>
    </dgm:pt>
    <dgm:pt modelId="{71B6AD3B-0889-448F-9D37-8DC01BF5E883}" type="parTrans" cxnId="{80E7A882-E393-4202-AE91-5B6E47E18FDD}">
      <dgm:prSet/>
      <dgm:spPr/>
      <dgm:t>
        <a:bodyPr/>
        <a:lstStyle/>
        <a:p>
          <a:endParaRPr lang="en-IN"/>
        </a:p>
      </dgm:t>
    </dgm:pt>
    <dgm:pt modelId="{CC66C207-B6FB-4F7F-A6FA-1B0F6ABBD01B}" type="sibTrans" cxnId="{80E7A882-E393-4202-AE91-5B6E47E18FDD}">
      <dgm:prSet/>
      <dgm:spPr/>
      <dgm:t>
        <a:bodyPr/>
        <a:lstStyle/>
        <a:p>
          <a:endParaRPr lang="en-IN"/>
        </a:p>
      </dgm:t>
    </dgm:pt>
    <dgm:pt modelId="{DDEEE819-E9B0-4C6C-AF9B-72EAE011C89D}">
      <dgm:prSet phldrT="[Text]"/>
      <dgm:spPr/>
      <dgm:t>
        <a:bodyPr/>
        <a:lstStyle/>
        <a:p>
          <a:r>
            <a:rPr lang="en-IN" dirty="0"/>
            <a:t>LASA drugs</a:t>
          </a:r>
        </a:p>
      </dgm:t>
    </dgm:pt>
    <dgm:pt modelId="{5328F685-0917-46BD-9D27-16A2992509BE}" type="parTrans" cxnId="{CFCA8EFD-4676-4659-8065-B8BE09D990EB}">
      <dgm:prSet/>
      <dgm:spPr/>
      <dgm:t>
        <a:bodyPr/>
        <a:lstStyle/>
        <a:p>
          <a:endParaRPr lang="en-IN"/>
        </a:p>
      </dgm:t>
    </dgm:pt>
    <dgm:pt modelId="{37DD3097-9394-49D6-BD5A-4AF22489010B}" type="sibTrans" cxnId="{CFCA8EFD-4676-4659-8065-B8BE09D990EB}">
      <dgm:prSet/>
      <dgm:spPr/>
      <dgm:t>
        <a:bodyPr/>
        <a:lstStyle/>
        <a:p>
          <a:endParaRPr lang="en-IN"/>
        </a:p>
      </dgm:t>
    </dgm:pt>
    <dgm:pt modelId="{28E6AC9B-6D04-42DC-83EF-C88B9A5B5F6F}">
      <dgm:prSet phldrT="[Text]"/>
      <dgm:spPr/>
      <dgm:t>
        <a:bodyPr/>
        <a:lstStyle/>
        <a:p>
          <a:r>
            <a:rPr lang="en-IN" dirty="0"/>
            <a:t>Ambiguous labelling</a:t>
          </a:r>
        </a:p>
      </dgm:t>
    </dgm:pt>
    <dgm:pt modelId="{26C8DBF6-15C2-4E77-A314-BB637C40D4B5}" type="parTrans" cxnId="{0920862A-975E-43B7-8703-43983F14EA83}">
      <dgm:prSet/>
      <dgm:spPr/>
      <dgm:t>
        <a:bodyPr/>
        <a:lstStyle/>
        <a:p>
          <a:endParaRPr lang="en-IN"/>
        </a:p>
      </dgm:t>
    </dgm:pt>
    <dgm:pt modelId="{9B95A3CC-7F83-4DC4-BB17-1354B049FB61}" type="sibTrans" cxnId="{0920862A-975E-43B7-8703-43983F14EA83}">
      <dgm:prSet/>
      <dgm:spPr/>
      <dgm:t>
        <a:bodyPr/>
        <a:lstStyle/>
        <a:p>
          <a:endParaRPr lang="en-IN"/>
        </a:p>
      </dgm:t>
    </dgm:pt>
    <dgm:pt modelId="{3FA7090E-4BF0-4E82-9DB1-CFF5DF46F32D}">
      <dgm:prSet phldrT="[Text]"/>
      <dgm:spPr/>
      <dgm:t>
        <a:bodyPr/>
        <a:lstStyle/>
        <a:p>
          <a:r>
            <a:rPr lang="en-IN" dirty="0"/>
            <a:t>Administration errors</a:t>
          </a:r>
        </a:p>
      </dgm:t>
    </dgm:pt>
    <dgm:pt modelId="{238B2C0D-8A90-48D5-B52E-EB4BAF58FF1A}" type="parTrans" cxnId="{D187E4BD-D360-4B76-8CF7-840108EA510D}">
      <dgm:prSet/>
      <dgm:spPr/>
      <dgm:t>
        <a:bodyPr/>
        <a:lstStyle/>
        <a:p>
          <a:endParaRPr lang="en-IN"/>
        </a:p>
      </dgm:t>
    </dgm:pt>
    <dgm:pt modelId="{722F65BC-0EC8-4E95-807F-0E3B5BD706B2}" type="sibTrans" cxnId="{D187E4BD-D360-4B76-8CF7-840108EA510D}">
      <dgm:prSet/>
      <dgm:spPr/>
      <dgm:t>
        <a:bodyPr/>
        <a:lstStyle/>
        <a:p>
          <a:endParaRPr lang="en-IN"/>
        </a:p>
      </dgm:t>
    </dgm:pt>
    <dgm:pt modelId="{85967EC4-A2A5-452B-BE53-3A5B8A06D243}">
      <dgm:prSet phldrT="[Text]"/>
      <dgm:spPr/>
      <dgm:t>
        <a:bodyPr/>
        <a:lstStyle/>
        <a:p>
          <a:r>
            <a:rPr lang="en-IN" dirty="0"/>
            <a:t>Lack of diagnostic data</a:t>
          </a:r>
        </a:p>
      </dgm:t>
    </dgm:pt>
    <dgm:pt modelId="{98594DBF-2A59-48DB-A792-6FE86FB3BD20}" type="parTrans" cxnId="{712F5BA3-D8A7-4FB2-9914-E6F640F3EE02}">
      <dgm:prSet/>
      <dgm:spPr/>
      <dgm:t>
        <a:bodyPr/>
        <a:lstStyle/>
        <a:p>
          <a:endParaRPr lang="en-IN"/>
        </a:p>
      </dgm:t>
    </dgm:pt>
    <dgm:pt modelId="{41C8D7AA-0817-4EB7-87BA-D7201FBC6C82}" type="sibTrans" cxnId="{712F5BA3-D8A7-4FB2-9914-E6F640F3EE02}">
      <dgm:prSet/>
      <dgm:spPr/>
      <dgm:t>
        <a:bodyPr/>
        <a:lstStyle/>
        <a:p>
          <a:endParaRPr lang="en-IN"/>
        </a:p>
      </dgm:t>
    </dgm:pt>
    <dgm:pt modelId="{3604519C-A685-4BAE-8892-501378A6D621}">
      <dgm:prSet phldrT="[Text]"/>
      <dgm:spPr/>
      <dgm:t>
        <a:bodyPr/>
        <a:lstStyle/>
        <a:p>
          <a:r>
            <a:rPr lang="en-IN" dirty="0"/>
            <a:t>Lack of safety culture</a:t>
          </a:r>
        </a:p>
      </dgm:t>
    </dgm:pt>
    <dgm:pt modelId="{B8AF4673-4339-40C6-99C8-54923746668C}" type="parTrans" cxnId="{93A6EAE8-2486-408A-9BD0-BB77681173C9}">
      <dgm:prSet/>
      <dgm:spPr/>
      <dgm:t>
        <a:bodyPr/>
        <a:lstStyle/>
        <a:p>
          <a:endParaRPr lang="en-IN"/>
        </a:p>
      </dgm:t>
    </dgm:pt>
    <dgm:pt modelId="{63632A54-BF76-431F-8EDB-510911E7DA18}" type="sibTrans" cxnId="{93A6EAE8-2486-408A-9BD0-BB77681173C9}">
      <dgm:prSet/>
      <dgm:spPr/>
      <dgm:t>
        <a:bodyPr/>
        <a:lstStyle/>
        <a:p>
          <a:endParaRPr lang="en-IN"/>
        </a:p>
      </dgm:t>
    </dgm:pt>
    <dgm:pt modelId="{2B9C0B85-DF19-408A-BA43-D3151F1A054C}">
      <dgm:prSet phldrT="[Text]"/>
      <dgm:spPr/>
      <dgm:t>
        <a:bodyPr/>
        <a:lstStyle/>
        <a:p>
          <a:endParaRPr lang="en-IN" dirty="0"/>
        </a:p>
      </dgm:t>
    </dgm:pt>
    <dgm:pt modelId="{5575F99F-C439-48CB-A102-DB0258584891}" type="parTrans" cxnId="{863F98F0-FE58-44F3-AE98-CF9E041351CA}">
      <dgm:prSet/>
      <dgm:spPr/>
      <dgm:t>
        <a:bodyPr/>
        <a:lstStyle/>
        <a:p>
          <a:endParaRPr lang="en-IN"/>
        </a:p>
      </dgm:t>
    </dgm:pt>
    <dgm:pt modelId="{AE8348C7-A942-4813-B559-3F16356E4E71}" type="sibTrans" cxnId="{863F98F0-FE58-44F3-AE98-CF9E041351CA}">
      <dgm:prSet/>
      <dgm:spPr/>
      <dgm:t>
        <a:bodyPr/>
        <a:lstStyle/>
        <a:p>
          <a:endParaRPr lang="en-IN"/>
        </a:p>
      </dgm:t>
    </dgm:pt>
    <dgm:pt modelId="{7426B1D5-599B-48B4-AF87-569CDE774E65}">
      <dgm:prSet phldrT="[Text]"/>
      <dgm:spPr/>
      <dgm:t>
        <a:bodyPr/>
        <a:lstStyle/>
        <a:p>
          <a:r>
            <a:rPr lang="en-IN" dirty="0"/>
            <a:t>Poorly designed workflow</a:t>
          </a:r>
        </a:p>
      </dgm:t>
    </dgm:pt>
    <dgm:pt modelId="{2748D0E9-C411-4FEE-90D5-0353B04E5D57}" type="parTrans" cxnId="{19DB7731-D7D8-4A2A-A563-F1ABAE553AA3}">
      <dgm:prSet/>
      <dgm:spPr/>
      <dgm:t>
        <a:bodyPr/>
        <a:lstStyle/>
        <a:p>
          <a:endParaRPr lang="en-IN"/>
        </a:p>
      </dgm:t>
    </dgm:pt>
    <dgm:pt modelId="{7B713DCE-348B-4699-BEB7-B1FC225C7372}" type="sibTrans" cxnId="{19DB7731-D7D8-4A2A-A563-F1ABAE553AA3}">
      <dgm:prSet/>
      <dgm:spPr/>
      <dgm:t>
        <a:bodyPr/>
        <a:lstStyle/>
        <a:p>
          <a:endParaRPr lang="en-IN"/>
        </a:p>
      </dgm:t>
    </dgm:pt>
    <dgm:pt modelId="{6EAC609A-490A-4EA6-8061-FE8EAF3C5068}">
      <dgm:prSet phldrT="[Text]"/>
      <dgm:spPr/>
      <dgm:t>
        <a:bodyPr/>
        <a:lstStyle/>
        <a:p>
          <a:r>
            <a:rPr lang="en-IN" dirty="0"/>
            <a:t>Multitasking</a:t>
          </a:r>
        </a:p>
      </dgm:t>
    </dgm:pt>
    <dgm:pt modelId="{628A1109-A697-4CFE-968B-0551CC467AFF}" type="parTrans" cxnId="{9CACCE27-81A3-4646-97DF-E1AC82F2071A}">
      <dgm:prSet/>
      <dgm:spPr/>
      <dgm:t>
        <a:bodyPr/>
        <a:lstStyle/>
        <a:p>
          <a:endParaRPr lang="en-IN"/>
        </a:p>
      </dgm:t>
    </dgm:pt>
    <dgm:pt modelId="{E4EA1094-C805-4041-ABE2-7EB3876BF9FC}" type="sibTrans" cxnId="{9CACCE27-81A3-4646-97DF-E1AC82F2071A}">
      <dgm:prSet/>
      <dgm:spPr/>
      <dgm:t>
        <a:bodyPr/>
        <a:lstStyle/>
        <a:p>
          <a:endParaRPr lang="en-IN"/>
        </a:p>
      </dgm:t>
    </dgm:pt>
    <dgm:pt modelId="{7ACB0C90-6B6C-47A5-860F-18C8EEC2A191}">
      <dgm:prSet phldrT="[Text]"/>
      <dgm:spPr/>
      <dgm:t>
        <a:bodyPr/>
        <a:lstStyle/>
        <a:p>
          <a:r>
            <a:rPr lang="en-IN" dirty="0"/>
            <a:t>Distractions</a:t>
          </a:r>
        </a:p>
      </dgm:t>
    </dgm:pt>
    <dgm:pt modelId="{1365EF2B-9D3F-48F5-BBD9-D0A62E277147}" type="parTrans" cxnId="{51D6A628-6CE8-4208-86EB-1AA38F33A554}">
      <dgm:prSet/>
      <dgm:spPr/>
      <dgm:t>
        <a:bodyPr/>
        <a:lstStyle/>
        <a:p>
          <a:endParaRPr lang="en-IN"/>
        </a:p>
      </dgm:t>
    </dgm:pt>
    <dgm:pt modelId="{7F49372C-0649-4FE0-AFDC-87B4024D7788}" type="sibTrans" cxnId="{51D6A628-6CE8-4208-86EB-1AA38F33A554}">
      <dgm:prSet/>
      <dgm:spPr/>
      <dgm:t>
        <a:bodyPr/>
        <a:lstStyle/>
        <a:p>
          <a:endParaRPr lang="en-IN"/>
        </a:p>
      </dgm:t>
    </dgm:pt>
    <dgm:pt modelId="{34F74FDC-04CD-477F-922A-D40B4788D1AE}">
      <dgm:prSet phldrT="[Text]"/>
      <dgm:spPr/>
      <dgm:t>
        <a:bodyPr/>
        <a:lstStyle/>
        <a:p>
          <a:r>
            <a:rPr lang="en-IN" dirty="0"/>
            <a:t>Fatigue</a:t>
          </a:r>
        </a:p>
      </dgm:t>
    </dgm:pt>
    <dgm:pt modelId="{5B229CA9-3B08-4B06-B8CC-7C62DAFCE033}" type="parTrans" cxnId="{EEE79619-B1DA-4449-9F07-3799E2D5B808}">
      <dgm:prSet/>
      <dgm:spPr/>
      <dgm:t>
        <a:bodyPr/>
        <a:lstStyle/>
        <a:p>
          <a:endParaRPr lang="en-IN"/>
        </a:p>
      </dgm:t>
    </dgm:pt>
    <dgm:pt modelId="{DBE69B46-4E5E-4623-8CA1-7641E864E98C}" type="sibTrans" cxnId="{EEE79619-B1DA-4449-9F07-3799E2D5B808}">
      <dgm:prSet/>
      <dgm:spPr/>
      <dgm:t>
        <a:bodyPr/>
        <a:lstStyle/>
        <a:p>
          <a:endParaRPr lang="en-IN"/>
        </a:p>
      </dgm:t>
    </dgm:pt>
    <dgm:pt modelId="{74B176E5-13A1-458B-A87F-A885F0FE50EC}">
      <dgm:prSet phldrT="[Text]"/>
      <dgm:spPr/>
      <dgm:t>
        <a:bodyPr/>
        <a:lstStyle/>
        <a:p>
          <a:r>
            <a:rPr lang="en-IN" dirty="0"/>
            <a:t>Inadequate training</a:t>
          </a:r>
        </a:p>
      </dgm:t>
    </dgm:pt>
    <dgm:pt modelId="{9449A429-8852-4D50-8553-B872B3157D1B}" type="parTrans" cxnId="{301528C1-2F53-481F-8148-6F5BD68CF29D}">
      <dgm:prSet/>
      <dgm:spPr/>
      <dgm:t>
        <a:bodyPr/>
        <a:lstStyle/>
        <a:p>
          <a:endParaRPr lang="en-IN"/>
        </a:p>
      </dgm:t>
    </dgm:pt>
    <dgm:pt modelId="{F28221D8-07EE-4614-9174-7D8D26A5453A}" type="sibTrans" cxnId="{301528C1-2F53-481F-8148-6F5BD68CF29D}">
      <dgm:prSet/>
      <dgm:spPr/>
      <dgm:t>
        <a:bodyPr/>
        <a:lstStyle/>
        <a:p>
          <a:endParaRPr lang="en-IN"/>
        </a:p>
      </dgm:t>
    </dgm:pt>
    <dgm:pt modelId="{7DDB61ED-2053-43F3-BA90-33A62EAEDB23}">
      <dgm:prSet phldrT="[Text]"/>
      <dgm:spPr/>
      <dgm:t>
        <a:bodyPr/>
        <a:lstStyle/>
        <a:p>
          <a:r>
            <a:rPr lang="en-IN" dirty="0"/>
            <a:t>Illness</a:t>
          </a:r>
        </a:p>
      </dgm:t>
    </dgm:pt>
    <dgm:pt modelId="{B2C22BB9-9BB0-44B0-BA9F-D24CD48897AB}" type="parTrans" cxnId="{6B2A379F-B284-494D-94F3-EE9DDC084BC2}">
      <dgm:prSet/>
      <dgm:spPr/>
      <dgm:t>
        <a:bodyPr/>
        <a:lstStyle/>
        <a:p>
          <a:endParaRPr lang="en-IN"/>
        </a:p>
      </dgm:t>
    </dgm:pt>
    <dgm:pt modelId="{69152990-5D1C-4D9F-B5CD-2570C7112DC9}" type="sibTrans" cxnId="{6B2A379F-B284-494D-94F3-EE9DDC084BC2}">
      <dgm:prSet/>
      <dgm:spPr/>
      <dgm:t>
        <a:bodyPr/>
        <a:lstStyle/>
        <a:p>
          <a:endParaRPr lang="en-IN"/>
        </a:p>
      </dgm:t>
    </dgm:pt>
    <dgm:pt modelId="{FF8E1152-9B8C-4F70-A912-2DA6077F3BB3}">
      <dgm:prSet phldrT="[Text]"/>
      <dgm:spPr/>
      <dgm:t>
        <a:bodyPr/>
        <a:lstStyle/>
        <a:p>
          <a:r>
            <a:rPr lang="en-IN" dirty="0"/>
            <a:t>Drugs</a:t>
          </a:r>
        </a:p>
      </dgm:t>
    </dgm:pt>
    <dgm:pt modelId="{80FF7DB1-BF4E-4D8A-8BCA-63C5B42D1C80}" type="parTrans" cxnId="{A8137DA3-FB5E-41EE-B8D0-C9514FBEA143}">
      <dgm:prSet/>
      <dgm:spPr/>
      <dgm:t>
        <a:bodyPr/>
        <a:lstStyle/>
        <a:p>
          <a:endParaRPr lang="en-IN"/>
        </a:p>
      </dgm:t>
    </dgm:pt>
    <dgm:pt modelId="{91985A9E-04BF-483A-A48C-22463A6EC28B}" type="sibTrans" cxnId="{A8137DA3-FB5E-41EE-B8D0-C9514FBEA143}">
      <dgm:prSet/>
      <dgm:spPr/>
      <dgm:t>
        <a:bodyPr/>
        <a:lstStyle/>
        <a:p>
          <a:endParaRPr lang="en-IN"/>
        </a:p>
      </dgm:t>
    </dgm:pt>
    <dgm:pt modelId="{763475D3-865F-458A-813C-E9EE6407EBA1}">
      <dgm:prSet phldrT="[Text]"/>
      <dgm:spPr/>
      <dgm:t>
        <a:bodyPr/>
        <a:lstStyle/>
        <a:p>
          <a:r>
            <a:rPr lang="en-IN" dirty="0"/>
            <a:t>High risk medications</a:t>
          </a:r>
        </a:p>
      </dgm:t>
    </dgm:pt>
    <dgm:pt modelId="{26DFDE0C-D743-450D-9490-AE7C67CF7F76}" type="parTrans" cxnId="{E7440B46-744A-40BB-A580-F089F2B4EFF8}">
      <dgm:prSet/>
      <dgm:spPr/>
      <dgm:t>
        <a:bodyPr/>
        <a:lstStyle/>
        <a:p>
          <a:endParaRPr lang="en-IN"/>
        </a:p>
      </dgm:t>
    </dgm:pt>
    <dgm:pt modelId="{B803B238-68B0-428B-A551-1B892B17EF15}" type="sibTrans" cxnId="{E7440B46-744A-40BB-A580-F089F2B4EFF8}">
      <dgm:prSet/>
      <dgm:spPr/>
      <dgm:t>
        <a:bodyPr/>
        <a:lstStyle/>
        <a:p>
          <a:endParaRPr lang="en-IN"/>
        </a:p>
      </dgm:t>
    </dgm:pt>
    <dgm:pt modelId="{8E723729-6EF1-477F-B18F-878427632505}" type="pres">
      <dgm:prSet presAssocID="{6460A864-322E-4B36-9501-16A732629C58}" presName="linearFlow" presStyleCnt="0">
        <dgm:presLayoutVars>
          <dgm:dir/>
          <dgm:animLvl val="lvl"/>
          <dgm:resizeHandles/>
        </dgm:presLayoutVars>
      </dgm:prSet>
      <dgm:spPr/>
    </dgm:pt>
    <dgm:pt modelId="{72BD3729-5259-4BA2-9ACA-6CA18D83EB27}" type="pres">
      <dgm:prSet presAssocID="{F4C808A3-2B7E-409B-866D-AA16647838BE}" presName="compositeNode" presStyleCnt="0">
        <dgm:presLayoutVars>
          <dgm:bulletEnabled val="1"/>
        </dgm:presLayoutVars>
      </dgm:prSet>
      <dgm:spPr/>
    </dgm:pt>
    <dgm:pt modelId="{621CC7B3-DD31-4F91-A438-0113D93237BE}" type="pres">
      <dgm:prSet presAssocID="{F4C808A3-2B7E-409B-866D-AA16647838BE}"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0103DA25-192D-4BA5-A3BF-5FDECBF96D85}" type="pres">
      <dgm:prSet presAssocID="{F4C808A3-2B7E-409B-866D-AA16647838BE}" presName="childNode" presStyleLbl="node1" presStyleIdx="0" presStyleCnt="3">
        <dgm:presLayoutVars>
          <dgm:bulletEnabled val="1"/>
        </dgm:presLayoutVars>
      </dgm:prSet>
      <dgm:spPr/>
    </dgm:pt>
    <dgm:pt modelId="{E7F91AB5-61D1-4CBB-967C-D96586A06825}" type="pres">
      <dgm:prSet presAssocID="{F4C808A3-2B7E-409B-866D-AA16647838BE}" presName="parentNode" presStyleLbl="revTx" presStyleIdx="0" presStyleCnt="3">
        <dgm:presLayoutVars>
          <dgm:chMax val="0"/>
          <dgm:bulletEnabled val="1"/>
        </dgm:presLayoutVars>
      </dgm:prSet>
      <dgm:spPr/>
    </dgm:pt>
    <dgm:pt modelId="{AFBC4BE8-DFE4-4E04-B9CA-53BD482A3836}" type="pres">
      <dgm:prSet presAssocID="{AFB887E4-F90F-47AC-88C7-0B27EA5D799C}" presName="sibTrans" presStyleCnt="0"/>
      <dgm:spPr/>
    </dgm:pt>
    <dgm:pt modelId="{204F2256-7D3E-4F08-84F8-052007CB576F}" type="pres">
      <dgm:prSet presAssocID="{F594B385-A7C4-4D34-A023-95845E2510C1}" presName="compositeNode" presStyleCnt="0">
        <dgm:presLayoutVars>
          <dgm:bulletEnabled val="1"/>
        </dgm:presLayoutVars>
      </dgm:prSet>
      <dgm:spPr/>
    </dgm:pt>
    <dgm:pt modelId="{E33B06E0-B59D-44F4-BD19-6ABC7A2C77E2}" type="pres">
      <dgm:prSet presAssocID="{F594B385-A7C4-4D34-A023-95845E2510C1}"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7803E42C-F749-4CE3-95C3-8AD679F1CBE7}" type="pres">
      <dgm:prSet presAssocID="{F594B385-A7C4-4D34-A023-95845E2510C1}" presName="childNode" presStyleLbl="node1" presStyleIdx="1" presStyleCnt="3" custLinFactNeighborX="-1271" custLinFactNeighborY="-298">
        <dgm:presLayoutVars>
          <dgm:bulletEnabled val="1"/>
        </dgm:presLayoutVars>
      </dgm:prSet>
      <dgm:spPr/>
    </dgm:pt>
    <dgm:pt modelId="{54337632-8F27-4044-B320-9FC215A4FACC}" type="pres">
      <dgm:prSet presAssocID="{F594B385-A7C4-4D34-A023-95845E2510C1}" presName="parentNode" presStyleLbl="revTx" presStyleIdx="1" presStyleCnt="3">
        <dgm:presLayoutVars>
          <dgm:chMax val="0"/>
          <dgm:bulletEnabled val="1"/>
        </dgm:presLayoutVars>
      </dgm:prSet>
      <dgm:spPr/>
    </dgm:pt>
    <dgm:pt modelId="{8C2BA802-75D6-4AB8-82DD-FE40D0292D51}" type="pres">
      <dgm:prSet presAssocID="{2C8C548C-718A-48A9-B12F-AAFA98B61682}" presName="sibTrans" presStyleCnt="0"/>
      <dgm:spPr/>
    </dgm:pt>
    <dgm:pt modelId="{79675874-E948-4AF7-9FE6-25F6F8678C4F}" type="pres">
      <dgm:prSet presAssocID="{81EC17E1-757C-49BB-BA9B-B25EBA3748F5}" presName="compositeNode" presStyleCnt="0">
        <dgm:presLayoutVars>
          <dgm:bulletEnabled val="1"/>
        </dgm:presLayoutVars>
      </dgm:prSet>
      <dgm:spPr/>
    </dgm:pt>
    <dgm:pt modelId="{87FBFE13-9A94-4580-8EB2-7A80D2BDE99D}" type="pres">
      <dgm:prSet presAssocID="{81EC17E1-757C-49BB-BA9B-B25EBA3748F5}"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pt>
    <dgm:pt modelId="{1130BA76-E957-4CC7-97CB-1CBB94F12C30}" type="pres">
      <dgm:prSet presAssocID="{81EC17E1-757C-49BB-BA9B-B25EBA3748F5}" presName="childNode" presStyleLbl="node1" presStyleIdx="2" presStyleCnt="3">
        <dgm:presLayoutVars>
          <dgm:bulletEnabled val="1"/>
        </dgm:presLayoutVars>
      </dgm:prSet>
      <dgm:spPr/>
    </dgm:pt>
    <dgm:pt modelId="{5C752A77-6FA8-4997-8E3C-4FFA41D621B3}" type="pres">
      <dgm:prSet presAssocID="{81EC17E1-757C-49BB-BA9B-B25EBA3748F5}" presName="parentNode" presStyleLbl="revTx" presStyleIdx="2" presStyleCnt="3">
        <dgm:presLayoutVars>
          <dgm:chMax val="0"/>
          <dgm:bulletEnabled val="1"/>
        </dgm:presLayoutVars>
      </dgm:prSet>
      <dgm:spPr/>
    </dgm:pt>
  </dgm:ptLst>
  <dgm:cxnLst>
    <dgm:cxn modelId="{36197500-484C-4590-99BC-C792E60941AE}" type="presOf" srcId="{7426B1D5-599B-48B4-AF87-569CDE774E65}" destId="{7803E42C-F749-4CE3-95C3-8AD679F1CBE7}" srcOrd="0" destOrd="3" presId="urn:microsoft.com/office/officeart/2005/8/layout/hList2"/>
    <dgm:cxn modelId="{446AEC00-63E8-4BC2-AB6C-0BB76645868D}" type="presOf" srcId="{3604519C-A685-4BAE-8892-501378A6D621}" destId="{7803E42C-F749-4CE3-95C3-8AD679F1CBE7}" srcOrd="0" destOrd="4" presId="urn:microsoft.com/office/officeart/2005/8/layout/hList2"/>
    <dgm:cxn modelId="{79CF3102-457A-472B-B732-E3E52B22BD2E}" type="presOf" srcId="{6EAC609A-490A-4EA6-8061-FE8EAF3C5068}" destId="{0103DA25-192D-4BA5-A3BF-5FDECBF96D85}" srcOrd="0" destOrd="3" presId="urn:microsoft.com/office/officeart/2005/8/layout/hList2"/>
    <dgm:cxn modelId="{8E361D04-2490-4F7C-A370-716BAF0652FF}" type="presOf" srcId="{FF8E1152-9B8C-4F70-A912-2DA6077F3BB3}" destId="{0103DA25-192D-4BA5-A3BF-5FDECBF96D85}" srcOrd="0" destOrd="7" presId="urn:microsoft.com/office/officeart/2005/8/layout/hList2"/>
    <dgm:cxn modelId="{F12D3E04-C198-4EDF-9822-7C0F4819C25D}" srcId="{F4C808A3-2B7E-409B-866D-AA16647838BE}" destId="{0F947809-23D1-42B9-A294-35F54F336D68}" srcOrd="0" destOrd="0" parTransId="{1AEA6662-7630-4048-B046-EF9C54D98282}" sibTransId="{00998157-6EF1-402B-A050-424E1C30F9AC}"/>
    <dgm:cxn modelId="{1F068E17-D0C1-4087-9342-F582AD733DC6}" type="presOf" srcId="{DDEEE819-E9B0-4C6C-AF9B-72EAE011C89D}" destId="{1130BA76-E957-4CC7-97CB-1CBB94F12C30}" srcOrd="0" destOrd="0" presId="urn:microsoft.com/office/officeart/2005/8/layout/hList2"/>
    <dgm:cxn modelId="{EEE79619-B1DA-4449-9F07-3799E2D5B808}" srcId="{F4C808A3-2B7E-409B-866D-AA16647838BE}" destId="{34F74FDC-04CD-477F-922A-D40B4788D1AE}" srcOrd="5" destOrd="0" parTransId="{5B229CA9-3B08-4B06-B8CC-7C62DAFCE033}" sibTransId="{DBE69B46-4E5E-4623-8CA1-7641E864E98C}"/>
    <dgm:cxn modelId="{56512221-AD43-43BE-8776-B315D195E110}" type="presOf" srcId="{3FA7090E-4BF0-4E82-9DB1-CFF5DF46F32D}" destId="{1130BA76-E957-4CC7-97CB-1CBB94F12C30}" srcOrd="0" destOrd="3" presId="urn:microsoft.com/office/officeart/2005/8/layout/hList2"/>
    <dgm:cxn modelId="{A3719322-CE14-4E02-8457-CB032C5D6113}" type="presOf" srcId="{D36B2DFA-E549-4897-828F-28923C638009}" destId="{7803E42C-F749-4CE3-95C3-8AD679F1CBE7}" srcOrd="0" destOrd="0" presId="urn:microsoft.com/office/officeart/2005/8/layout/hList2"/>
    <dgm:cxn modelId="{C56BC222-7DC2-4861-A8FA-7F808E100AC5}" srcId="{F594B385-A7C4-4D34-A023-95845E2510C1}" destId="{D36B2DFA-E549-4897-828F-28923C638009}" srcOrd="0" destOrd="0" parTransId="{FDCF73B7-0B85-4718-8A53-36AFD4699A12}" sibTransId="{D8BB4392-9A32-40FF-AE99-3A5CC3BC9C89}"/>
    <dgm:cxn modelId="{321D2B24-1A48-4267-BD3F-7735971B0E10}" type="presOf" srcId="{F594B385-A7C4-4D34-A023-95845E2510C1}" destId="{54337632-8F27-4044-B320-9FC215A4FACC}" srcOrd="0" destOrd="0" presId="urn:microsoft.com/office/officeart/2005/8/layout/hList2"/>
    <dgm:cxn modelId="{9CACCE27-81A3-4646-97DF-E1AC82F2071A}" srcId="{F4C808A3-2B7E-409B-866D-AA16647838BE}" destId="{6EAC609A-490A-4EA6-8061-FE8EAF3C5068}" srcOrd="3" destOrd="0" parTransId="{628A1109-A697-4CFE-968B-0551CC467AFF}" sibTransId="{E4EA1094-C805-4041-ABE2-7EB3876BF9FC}"/>
    <dgm:cxn modelId="{51D6A628-6CE8-4208-86EB-1AA38F33A554}" srcId="{F4C808A3-2B7E-409B-866D-AA16647838BE}" destId="{7ACB0C90-6B6C-47A5-860F-18C8EEC2A191}" srcOrd="4" destOrd="0" parTransId="{1365EF2B-9D3F-48F5-BBD9-D0A62E277147}" sibTransId="{7F49372C-0649-4FE0-AFDC-87B4024D7788}"/>
    <dgm:cxn modelId="{0920862A-975E-43B7-8703-43983F14EA83}" srcId="{81EC17E1-757C-49BB-BA9B-B25EBA3748F5}" destId="{28E6AC9B-6D04-42DC-83EF-C88B9A5B5F6F}" srcOrd="1" destOrd="0" parTransId="{26C8DBF6-15C2-4E77-A314-BB637C40D4B5}" sibTransId="{9B95A3CC-7F83-4DC4-BB17-1354B049FB61}"/>
    <dgm:cxn modelId="{06230D2E-43EB-4668-9A62-2AE8940DB423}" type="presOf" srcId="{2B9C0B85-DF19-408A-BA43-D3151F1A054C}" destId="{7803E42C-F749-4CE3-95C3-8AD679F1CBE7}" srcOrd="0" destOrd="5" presId="urn:microsoft.com/office/officeart/2005/8/layout/hList2"/>
    <dgm:cxn modelId="{19DB7731-D7D8-4A2A-A563-F1ABAE553AA3}" srcId="{F594B385-A7C4-4D34-A023-95845E2510C1}" destId="{7426B1D5-599B-48B4-AF87-569CDE774E65}" srcOrd="3" destOrd="0" parTransId="{2748D0E9-C411-4FEE-90D5-0353B04E5D57}" sibTransId="{7B713DCE-348B-4699-BEB7-B1FC225C7372}"/>
    <dgm:cxn modelId="{0C2A9D3B-95F7-40B7-AF14-F91A6B5A48C8}" type="presOf" srcId="{85967EC4-A2A5-452B-BE53-3A5B8A06D243}" destId="{7803E42C-F749-4CE3-95C3-8AD679F1CBE7}" srcOrd="0" destOrd="1" presId="urn:microsoft.com/office/officeart/2005/8/layout/hList2"/>
    <dgm:cxn modelId="{EFA26B64-2059-400D-8651-AD89A2B837AA}" type="presOf" srcId="{F4C808A3-2B7E-409B-866D-AA16647838BE}" destId="{E7F91AB5-61D1-4CBB-967C-D96586A06825}" srcOrd="0" destOrd="0" presId="urn:microsoft.com/office/officeart/2005/8/layout/hList2"/>
    <dgm:cxn modelId="{E7440B46-744A-40BB-A580-F089F2B4EFF8}" srcId="{81EC17E1-757C-49BB-BA9B-B25EBA3748F5}" destId="{763475D3-865F-458A-813C-E9EE6407EBA1}" srcOrd="2" destOrd="0" parTransId="{26DFDE0C-D743-450D-9490-AE7C67CF7F76}" sibTransId="{B803B238-68B0-428B-A551-1B892B17EF15}"/>
    <dgm:cxn modelId="{6842626E-E1AD-435C-BA8C-2F65A6C0F541}" type="presOf" srcId="{81EC17E1-757C-49BB-BA9B-B25EBA3748F5}" destId="{5C752A77-6FA8-4997-8E3C-4FFA41D621B3}" srcOrd="0" destOrd="0" presId="urn:microsoft.com/office/officeart/2005/8/layout/hList2"/>
    <dgm:cxn modelId="{7148646F-7D8A-4767-B246-5B44AD39374D}" type="presOf" srcId="{4FDA9049-266D-4B05-A9A0-57535FFF3672}" destId="{0103DA25-192D-4BA5-A3BF-5FDECBF96D85}" srcOrd="0" destOrd="1" presId="urn:microsoft.com/office/officeart/2005/8/layout/hList2"/>
    <dgm:cxn modelId="{0C8A7D74-A070-4E8C-B053-96916814EB0A}" srcId="{6460A864-322E-4B36-9501-16A732629C58}" destId="{F4C808A3-2B7E-409B-866D-AA16647838BE}" srcOrd="0" destOrd="0" parTransId="{93043D1D-1C96-47DA-A78A-71DC113E3370}" sibTransId="{AFB887E4-F90F-47AC-88C7-0B27EA5D799C}"/>
    <dgm:cxn modelId="{F65B6155-B389-4585-A7DC-938E9650F10E}" srcId="{6460A864-322E-4B36-9501-16A732629C58}" destId="{F594B385-A7C4-4D34-A023-95845E2510C1}" srcOrd="1" destOrd="0" parTransId="{EF9F7B7C-E5E9-408B-8927-764585E9F543}" sibTransId="{2C8C548C-718A-48A9-B12F-AAFA98B61682}"/>
    <dgm:cxn modelId="{612A9755-B430-48B2-8B74-59504F7FEAED}" type="presOf" srcId="{28E6AC9B-6D04-42DC-83EF-C88B9A5B5F6F}" destId="{1130BA76-E957-4CC7-97CB-1CBB94F12C30}" srcOrd="0" destOrd="1" presId="urn:microsoft.com/office/officeart/2005/8/layout/hList2"/>
    <dgm:cxn modelId="{A1179358-D7C4-4BF5-8033-4D9B020F3F37}" srcId="{F594B385-A7C4-4D34-A023-95845E2510C1}" destId="{CC4C671E-04C3-4BAE-BF40-DC8263A3DB58}" srcOrd="2" destOrd="0" parTransId="{A78DB3C0-0612-488E-A8B0-B801BAA49C58}" sibTransId="{A6CDF882-2284-4A75-928F-5B2F8A5A1106}"/>
    <dgm:cxn modelId="{31390281-05EE-44B2-8A35-6AF109A50BD0}" type="presOf" srcId="{7ACB0C90-6B6C-47A5-860F-18C8EEC2A191}" destId="{0103DA25-192D-4BA5-A3BF-5FDECBF96D85}" srcOrd="0" destOrd="4" presId="urn:microsoft.com/office/officeart/2005/8/layout/hList2"/>
    <dgm:cxn modelId="{80E7A882-E393-4202-AE91-5B6E47E18FDD}" srcId="{6460A864-322E-4B36-9501-16A732629C58}" destId="{81EC17E1-757C-49BB-BA9B-B25EBA3748F5}" srcOrd="2" destOrd="0" parTransId="{71B6AD3B-0889-448F-9D37-8DC01BF5E883}" sibTransId="{CC66C207-B6FB-4F7F-A6FA-1B0F6ABBD01B}"/>
    <dgm:cxn modelId="{6B2A379F-B284-494D-94F3-EE9DDC084BC2}" srcId="{F4C808A3-2B7E-409B-866D-AA16647838BE}" destId="{7DDB61ED-2053-43F3-BA90-33A62EAEDB23}" srcOrd="6" destOrd="0" parTransId="{B2C22BB9-9BB0-44B0-BA9F-D24CD48897AB}" sibTransId="{69152990-5D1C-4D9F-B5CD-2570C7112DC9}"/>
    <dgm:cxn modelId="{712F5BA3-D8A7-4FB2-9914-E6F640F3EE02}" srcId="{F594B385-A7C4-4D34-A023-95845E2510C1}" destId="{85967EC4-A2A5-452B-BE53-3A5B8A06D243}" srcOrd="1" destOrd="0" parTransId="{98594DBF-2A59-48DB-A792-6FE86FB3BD20}" sibTransId="{41C8D7AA-0817-4EB7-87BA-D7201FBC6C82}"/>
    <dgm:cxn modelId="{A8137DA3-FB5E-41EE-B8D0-C9514FBEA143}" srcId="{F4C808A3-2B7E-409B-866D-AA16647838BE}" destId="{FF8E1152-9B8C-4F70-A912-2DA6077F3BB3}" srcOrd="7" destOrd="0" parTransId="{80FF7DB1-BF4E-4D8A-8BCA-63C5B42D1C80}" sibTransId="{91985A9E-04BF-483A-A48C-22463A6EC28B}"/>
    <dgm:cxn modelId="{6E5617A8-5F3C-4383-9A06-26E9D0AEF0DB}" type="presOf" srcId="{0F947809-23D1-42B9-A294-35F54F336D68}" destId="{0103DA25-192D-4BA5-A3BF-5FDECBF96D85}" srcOrd="0" destOrd="0" presId="urn:microsoft.com/office/officeart/2005/8/layout/hList2"/>
    <dgm:cxn modelId="{D187E4BD-D360-4B76-8CF7-840108EA510D}" srcId="{81EC17E1-757C-49BB-BA9B-B25EBA3748F5}" destId="{3FA7090E-4BF0-4E82-9DB1-CFF5DF46F32D}" srcOrd="3" destOrd="0" parTransId="{238B2C0D-8A90-48D5-B52E-EB4BAF58FF1A}" sibTransId="{722F65BC-0EC8-4E95-807F-0E3B5BD706B2}"/>
    <dgm:cxn modelId="{301528C1-2F53-481F-8148-6F5BD68CF29D}" srcId="{F4C808A3-2B7E-409B-866D-AA16647838BE}" destId="{74B176E5-13A1-458B-A87F-A885F0FE50EC}" srcOrd="2" destOrd="0" parTransId="{9449A429-8852-4D50-8553-B872B3157D1B}" sibTransId="{F28221D8-07EE-4614-9174-7D8D26A5453A}"/>
    <dgm:cxn modelId="{49D457C5-9161-43B9-B565-B38405E3A120}" type="presOf" srcId="{CC4C671E-04C3-4BAE-BF40-DC8263A3DB58}" destId="{7803E42C-F749-4CE3-95C3-8AD679F1CBE7}" srcOrd="0" destOrd="2" presId="urn:microsoft.com/office/officeart/2005/8/layout/hList2"/>
    <dgm:cxn modelId="{30FDA4C5-C266-412B-AEB8-836788C7E3BE}" type="presOf" srcId="{34F74FDC-04CD-477F-922A-D40B4788D1AE}" destId="{0103DA25-192D-4BA5-A3BF-5FDECBF96D85}" srcOrd="0" destOrd="5" presId="urn:microsoft.com/office/officeart/2005/8/layout/hList2"/>
    <dgm:cxn modelId="{55D7B3D2-8EBC-40C4-A4AB-37FA855747F6}" type="presOf" srcId="{763475D3-865F-458A-813C-E9EE6407EBA1}" destId="{1130BA76-E957-4CC7-97CB-1CBB94F12C30}" srcOrd="0" destOrd="2" presId="urn:microsoft.com/office/officeart/2005/8/layout/hList2"/>
    <dgm:cxn modelId="{7F6DE7E8-892F-46AA-88A8-DC141EB58EE0}" type="presOf" srcId="{74B176E5-13A1-458B-A87F-A885F0FE50EC}" destId="{0103DA25-192D-4BA5-A3BF-5FDECBF96D85}" srcOrd="0" destOrd="2" presId="urn:microsoft.com/office/officeart/2005/8/layout/hList2"/>
    <dgm:cxn modelId="{93A6EAE8-2486-408A-9BD0-BB77681173C9}" srcId="{F594B385-A7C4-4D34-A023-95845E2510C1}" destId="{3604519C-A685-4BAE-8892-501378A6D621}" srcOrd="4" destOrd="0" parTransId="{B8AF4673-4339-40C6-99C8-54923746668C}" sibTransId="{63632A54-BF76-431F-8EDB-510911E7DA18}"/>
    <dgm:cxn modelId="{1C7340EA-D2B0-42BD-8752-E42FD775368D}" type="presOf" srcId="{6460A864-322E-4B36-9501-16A732629C58}" destId="{8E723729-6EF1-477F-B18F-878427632505}" srcOrd="0" destOrd="0" presId="urn:microsoft.com/office/officeart/2005/8/layout/hList2"/>
    <dgm:cxn modelId="{2DE637EC-7879-41B3-95DC-43D5581972AC}" srcId="{F4C808A3-2B7E-409B-866D-AA16647838BE}" destId="{4FDA9049-266D-4B05-A9A0-57535FFF3672}" srcOrd="1" destOrd="0" parTransId="{080344A6-341F-4615-8636-329F067BF0AC}" sibTransId="{8BA3A56C-51F9-4EBC-93E9-17817481BA26}"/>
    <dgm:cxn modelId="{863F98F0-FE58-44F3-AE98-CF9E041351CA}" srcId="{F594B385-A7C4-4D34-A023-95845E2510C1}" destId="{2B9C0B85-DF19-408A-BA43-D3151F1A054C}" srcOrd="5" destOrd="0" parTransId="{5575F99F-C439-48CB-A102-DB0258584891}" sibTransId="{AE8348C7-A942-4813-B559-3F16356E4E71}"/>
    <dgm:cxn modelId="{CFCA8EFD-4676-4659-8065-B8BE09D990EB}" srcId="{81EC17E1-757C-49BB-BA9B-B25EBA3748F5}" destId="{DDEEE819-E9B0-4C6C-AF9B-72EAE011C89D}" srcOrd="0" destOrd="0" parTransId="{5328F685-0917-46BD-9D27-16A2992509BE}" sibTransId="{37DD3097-9394-49D6-BD5A-4AF22489010B}"/>
    <dgm:cxn modelId="{442150FF-D4D1-4506-A8B6-E0918357726A}" type="presOf" srcId="{7DDB61ED-2053-43F3-BA90-33A62EAEDB23}" destId="{0103DA25-192D-4BA5-A3BF-5FDECBF96D85}" srcOrd="0" destOrd="6" presId="urn:microsoft.com/office/officeart/2005/8/layout/hList2"/>
    <dgm:cxn modelId="{AA400375-6725-4F31-A82A-D44ECBEF74D4}" type="presParOf" srcId="{8E723729-6EF1-477F-B18F-878427632505}" destId="{72BD3729-5259-4BA2-9ACA-6CA18D83EB27}" srcOrd="0" destOrd="0" presId="urn:microsoft.com/office/officeart/2005/8/layout/hList2"/>
    <dgm:cxn modelId="{1AF580E2-FDD5-49E2-8BBB-7A01845A98AB}" type="presParOf" srcId="{72BD3729-5259-4BA2-9ACA-6CA18D83EB27}" destId="{621CC7B3-DD31-4F91-A438-0113D93237BE}" srcOrd="0" destOrd="0" presId="urn:microsoft.com/office/officeart/2005/8/layout/hList2"/>
    <dgm:cxn modelId="{E09AF71B-750E-4009-8FBC-E9FE2B8B85B5}" type="presParOf" srcId="{72BD3729-5259-4BA2-9ACA-6CA18D83EB27}" destId="{0103DA25-192D-4BA5-A3BF-5FDECBF96D85}" srcOrd="1" destOrd="0" presId="urn:microsoft.com/office/officeart/2005/8/layout/hList2"/>
    <dgm:cxn modelId="{6B685012-0F1E-4141-B3F9-60E6D617A875}" type="presParOf" srcId="{72BD3729-5259-4BA2-9ACA-6CA18D83EB27}" destId="{E7F91AB5-61D1-4CBB-967C-D96586A06825}" srcOrd="2" destOrd="0" presId="urn:microsoft.com/office/officeart/2005/8/layout/hList2"/>
    <dgm:cxn modelId="{607429E2-E310-4983-A0ED-BCAEFC6962F2}" type="presParOf" srcId="{8E723729-6EF1-477F-B18F-878427632505}" destId="{AFBC4BE8-DFE4-4E04-B9CA-53BD482A3836}" srcOrd="1" destOrd="0" presId="urn:microsoft.com/office/officeart/2005/8/layout/hList2"/>
    <dgm:cxn modelId="{F4FD288C-9B14-4918-B61C-A7AEBEF1E18A}" type="presParOf" srcId="{8E723729-6EF1-477F-B18F-878427632505}" destId="{204F2256-7D3E-4F08-84F8-052007CB576F}" srcOrd="2" destOrd="0" presId="urn:microsoft.com/office/officeart/2005/8/layout/hList2"/>
    <dgm:cxn modelId="{3647271E-CD2F-49A1-B10F-5A05FB546B98}" type="presParOf" srcId="{204F2256-7D3E-4F08-84F8-052007CB576F}" destId="{E33B06E0-B59D-44F4-BD19-6ABC7A2C77E2}" srcOrd="0" destOrd="0" presId="urn:microsoft.com/office/officeart/2005/8/layout/hList2"/>
    <dgm:cxn modelId="{96BE7C8B-BC5D-46E7-9910-FDE16E030B7F}" type="presParOf" srcId="{204F2256-7D3E-4F08-84F8-052007CB576F}" destId="{7803E42C-F749-4CE3-95C3-8AD679F1CBE7}" srcOrd="1" destOrd="0" presId="urn:microsoft.com/office/officeart/2005/8/layout/hList2"/>
    <dgm:cxn modelId="{7819FB54-9BA3-4147-8D1D-713D0A68637C}" type="presParOf" srcId="{204F2256-7D3E-4F08-84F8-052007CB576F}" destId="{54337632-8F27-4044-B320-9FC215A4FACC}" srcOrd="2" destOrd="0" presId="urn:microsoft.com/office/officeart/2005/8/layout/hList2"/>
    <dgm:cxn modelId="{7B8AF59E-8769-4780-A2DE-998461D35F05}" type="presParOf" srcId="{8E723729-6EF1-477F-B18F-878427632505}" destId="{8C2BA802-75D6-4AB8-82DD-FE40D0292D51}" srcOrd="3" destOrd="0" presId="urn:microsoft.com/office/officeart/2005/8/layout/hList2"/>
    <dgm:cxn modelId="{3A80FBD1-8E20-4FD7-AD7D-CFB90DBA865B}" type="presParOf" srcId="{8E723729-6EF1-477F-B18F-878427632505}" destId="{79675874-E948-4AF7-9FE6-25F6F8678C4F}" srcOrd="4" destOrd="0" presId="urn:microsoft.com/office/officeart/2005/8/layout/hList2"/>
    <dgm:cxn modelId="{9368B62E-C36C-4350-A207-63891D93DEE3}" type="presParOf" srcId="{79675874-E948-4AF7-9FE6-25F6F8678C4F}" destId="{87FBFE13-9A94-4580-8EB2-7A80D2BDE99D}" srcOrd="0" destOrd="0" presId="urn:microsoft.com/office/officeart/2005/8/layout/hList2"/>
    <dgm:cxn modelId="{DF1666ED-F033-4C02-8382-745A22B05D79}" type="presParOf" srcId="{79675874-E948-4AF7-9FE6-25F6F8678C4F}" destId="{1130BA76-E957-4CC7-97CB-1CBB94F12C30}" srcOrd="1" destOrd="0" presId="urn:microsoft.com/office/officeart/2005/8/layout/hList2"/>
    <dgm:cxn modelId="{E99CAD3B-1CC0-4ECD-87F1-4FC200A9B6E6}" type="presParOf" srcId="{79675874-E948-4AF7-9FE6-25F6F8678C4F}" destId="{5C752A77-6FA8-4997-8E3C-4FFA41D621B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B93E41-28D9-40EE-98A7-48A7C9B8761A}"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IN"/>
        </a:p>
      </dgm:t>
    </dgm:pt>
    <dgm:pt modelId="{6F77D32E-89EA-4517-9AA5-B9E9519EA489}">
      <dgm:prSet/>
      <dgm:spPr/>
      <dgm:t>
        <a:bodyPr/>
        <a:lstStyle/>
        <a:p>
          <a:r>
            <a:rPr lang="en-IN" dirty="0"/>
            <a:t>1.Errors happen due to a complex interplay of factors.</a:t>
          </a:r>
        </a:p>
      </dgm:t>
    </dgm:pt>
    <dgm:pt modelId="{3CB4B4DE-53F2-4B01-886E-5B4D6EAD5628}" type="parTrans" cxnId="{A314516E-D6F5-4635-8BCE-31E607778790}">
      <dgm:prSet/>
      <dgm:spPr/>
      <dgm:t>
        <a:bodyPr/>
        <a:lstStyle/>
        <a:p>
          <a:endParaRPr lang="en-IN"/>
        </a:p>
      </dgm:t>
    </dgm:pt>
    <dgm:pt modelId="{2F1EAEAC-2ACD-4408-9E20-BD0699D32AE3}" type="sibTrans" cxnId="{A314516E-D6F5-4635-8BCE-31E607778790}">
      <dgm:prSet/>
      <dgm:spPr/>
      <dgm:t>
        <a:bodyPr/>
        <a:lstStyle/>
        <a:p>
          <a:endParaRPr lang="en-IN"/>
        </a:p>
      </dgm:t>
    </dgm:pt>
    <dgm:pt modelId="{F83FEDA0-1D29-4F5F-B309-DC2D9D79FAD9}">
      <dgm:prSet/>
      <dgm:spPr/>
      <dgm:t>
        <a:bodyPr/>
        <a:lstStyle/>
        <a:p>
          <a:r>
            <a:rPr lang="en-IN" dirty="0"/>
            <a:t>2. Establish a culture of safety in the workplace. </a:t>
          </a:r>
        </a:p>
      </dgm:t>
    </dgm:pt>
    <dgm:pt modelId="{B4927BEF-D3D8-46EC-B9E3-4F9608AC7018}" type="parTrans" cxnId="{C1954CCC-B6E7-4212-8899-FEBCBEE85A95}">
      <dgm:prSet/>
      <dgm:spPr/>
      <dgm:t>
        <a:bodyPr/>
        <a:lstStyle/>
        <a:p>
          <a:endParaRPr lang="en-IN"/>
        </a:p>
      </dgm:t>
    </dgm:pt>
    <dgm:pt modelId="{C6F435A5-67AD-49E6-86C3-9DD7261FC55D}" type="sibTrans" cxnId="{C1954CCC-B6E7-4212-8899-FEBCBEE85A95}">
      <dgm:prSet/>
      <dgm:spPr/>
      <dgm:t>
        <a:bodyPr/>
        <a:lstStyle/>
        <a:p>
          <a:endParaRPr lang="en-IN"/>
        </a:p>
      </dgm:t>
    </dgm:pt>
    <dgm:pt modelId="{5C2EC8FF-70A7-4911-9EE2-AB1C71E50093}">
      <dgm:prSet/>
      <dgm:spPr/>
      <dgm:t>
        <a:bodyPr/>
        <a:lstStyle/>
        <a:p>
          <a:r>
            <a:rPr lang="en-IN" dirty="0"/>
            <a:t>3. When an error happens, look for all contributing factors. </a:t>
          </a:r>
        </a:p>
      </dgm:t>
    </dgm:pt>
    <dgm:pt modelId="{7DD4C8D0-05E1-411A-9375-AD7160CF7BDC}" type="parTrans" cxnId="{4D832A40-0922-473B-ACC4-14DD37613479}">
      <dgm:prSet/>
      <dgm:spPr/>
      <dgm:t>
        <a:bodyPr/>
        <a:lstStyle/>
        <a:p>
          <a:endParaRPr lang="en-IN"/>
        </a:p>
      </dgm:t>
    </dgm:pt>
    <dgm:pt modelId="{96E83903-80CD-4F18-86E1-297C8D95ECEB}" type="sibTrans" cxnId="{4D832A40-0922-473B-ACC4-14DD37613479}">
      <dgm:prSet/>
      <dgm:spPr/>
      <dgm:t>
        <a:bodyPr/>
        <a:lstStyle/>
        <a:p>
          <a:endParaRPr lang="en-IN"/>
        </a:p>
      </dgm:t>
    </dgm:pt>
    <dgm:pt modelId="{DBB97A9E-2120-469D-BD0F-F0B115C037FC}">
      <dgm:prSet/>
      <dgm:spPr/>
      <dgm:t>
        <a:bodyPr/>
        <a:lstStyle/>
        <a:p>
          <a:r>
            <a:rPr lang="en-IN" dirty="0"/>
            <a:t>4. Strategies to target medication safety need to target multiple points in the process</a:t>
          </a:r>
        </a:p>
      </dgm:t>
    </dgm:pt>
    <dgm:pt modelId="{2EE61198-F5BE-4F15-8A27-5BB7A9E5AE05}" type="parTrans" cxnId="{84E94CD9-6553-4DF2-A0E6-140A8DC0D185}">
      <dgm:prSet/>
      <dgm:spPr/>
      <dgm:t>
        <a:bodyPr/>
        <a:lstStyle/>
        <a:p>
          <a:endParaRPr lang="en-IN"/>
        </a:p>
      </dgm:t>
    </dgm:pt>
    <dgm:pt modelId="{4E7EEDFB-F2F6-4E53-A805-32BE22154D4D}" type="sibTrans" cxnId="{84E94CD9-6553-4DF2-A0E6-140A8DC0D185}">
      <dgm:prSet/>
      <dgm:spPr/>
      <dgm:t>
        <a:bodyPr/>
        <a:lstStyle/>
        <a:p>
          <a:endParaRPr lang="en-IN"/>
        </a:p>
      </dgm:t>
    </dgm:pt>
    <dgm:pt modelId="{7C09C0AC-DB51-47B1-8E2A-1226615402C2}" type="pres">
      <dgm:prSet presAssocID="{31B93E41-28D9-40EE-98A7-48A7C9B8761A}" presName="diagram" presStyleCnt="0">
        <dgm:presLayoutVars>
          <dgm:dir/>
          <dgm:resizeHandles val="exact"/>
        </dgm:presLayoutVars>
      </dgm:prSet>
      <dgm:spPr/>
    </dgm:pt>
    <dgm:pt modelId="{2419B4D2-E8CD-4624-9CF0-6C7720655D53}" type="pres">
      <dgm:prSet presAssocID="{6F77D32E-89EA-4517-9AA5-B9E9519EA489}" presName="node" presStyleLbl="node1" presStyleIdx="0" presStyleCnt="4" custScaleX="107051">
        <dgm:presLayoutVars>
          <dgm:bulletEnabled val="1"/>
        </dgm:presLayoutVars>
      </dgm:prSet>
      <dgm:spPr/>
    </dgm:pt>
    <dgm:pt modelId="{9BEB8C3E-10FC-4D43-BA72-55234AAAD627}" type="pres">
      <dgm:prSet presAssocID="{2F1EAEAC-2ACD-4408-9E20-BD0699D32AE3}" presName="sibTrans" presStyleCnt="0"/>
      <dgm:spPr/>
    </dgm:pt>
    <dgm:pt modelId="{FD2D7E3F-5F09-427E-8DDF-F3CD310C1EFC}" type="pres">
      <dgm:prSet presAssocID="{F83FEDA0-1D29-4F5F-B309-DC2D9D79FAD9}" presName="node" presStyleLbl="node1" presStyleIdx="1" presStyleCnt="4" custScaleX="108583">
        <dgm:presLayoutVars>
          <dgm:bulletEnabled val="1"/>
        </dgm:presLayoutVars>
      </dgm:prSet>
      <dgm:spPr/>
    </dgm:pt>
    <dgm:pt modelId="{38BF4B1D-2500-4B13-BF33-3D8E60B42834}" type="pres">
      <dgm:prSet presAssocID="{C6F435A5-67AD-49E6-86C3-9DD7261FC55D}" presName="sibTrans" presStyleCnt="0"/>
      <dgm:spPr/>
    </dgm:pt>
    <dgm:pt modelId="{5F949EB8-AD64-4245-9F7E-CDF246408A77}" type="pres">
      <dgm:prSet presAssocID="{5C2EC8FF-70A7-4911-9EE2-AB1C71E50093}" presName="node" presStyleLbl="node1" presStyleIdx="2" presStyleCnt="4" custScaleX="106446">
        <dgm:presLayoutVars>
          <dgm:bulletEnabled val="1"/>
        </dgm:presLayoutVars>
      </dgm:prSet>
      <dgm:spPr/>
    </dgm:pt>
    <dgm:pt modelId="{E5F0297F-0E6B-4D31-9FB8-AD9B23D72204}" type="pres">
      <dgm:prSet presAssocID="{96E83903-80CD-4F18-86E1-297C8D95ECEB}" presName="sibTrans" presStyleCnt="0"/>
      <dgm:spPr/>
    </dgm:pt>
    <dgm:pt modelId="{BF4BD7E7-32AB-4AC0-8EE5-35D1095A630B}" type="pres">
      <dgm:prSet presAssocID="{DBB97A9E-2120-469D-BD0F-F0B115C037FC}" presName="node" presStyleLbl="node1" presStyleIdx="3" presStyleCnt="4" custScaleX="111001">
        <dgm:presLayoutVars>
          <dgm:bulletEnabled val="1"/>
        </dgm:presLayoutVars>
      </dgm:prSet>
      <dgm:spPr/>
    </dgm:pt>
  </dgm:ptLst>
  <dgm:cxnLst>
    <dgm:cxn modelId="{714CB419-1E1C-40CC-ACD6-8A70F7CAA995}" type="presOf" srcId="{31B93E41-28D9-40EE-98A7-48A7C9B8761A}" destId="{7C09C0AC-DB51-47B1-8E2A-1226615402C2}" srcOrd="0" destOrd="0" presId="urn:microsoft.com/office/officeart/2005/8/layout/default"/>
    <dgm:cxn modelId="{BC83C521-F014-4F16-AFDA-BA80467C2C22}" type="presOf" srcId="{F83FEDA0-1D29-4F5F-B309-DC2D9D79FAD9}" destId="{FD2D7E3F-5F09-427E-8DDF-F3CD310C1EFC}" srcOrd="0" destOrd="0" presId="urn:microsoft.com/office/officeart/2005/8/layout/default"/>
    <dgm:cxn modelId="{4D832A40-0922-473B-ACC4-14DD37613479}" srcId="{31B93E41-28D9-40EE-98A7-48A7C9B8761A}" destId="{5C2EC8FF-70A7-4911-9EE2-AB1C71E50093}" srcOrd="2" destOrd="0" parTransId="{7DD4C8D0-05E1-411A-9375-AD7160CF7BDC}" sibTransId="{96E83903-80CD-4F18-86E1-297C8D95ECEB}"/>
    <dgm:cxn modelId="{FD8F956B-6C8C-4A6A-80EF-1469B8B13B6A}" type="presOf" srcId="{DBB97A9E-2120-469D-BD0F-F0B115C037FC}" destId="{BF4BD7E7-32AB-4AC0-8EE5-35D1095A630B}" srcOrd="0" destOrd="0" presId="urn:microsoft.com/office/officeart/2005/8/layout/default"/>
    <dgm:cxn modelId="{A314516E-D6F5-4635-8BCE-31E607778790}" srcId="{31B93E41-28D9-40EE-98A7-48A7C9B8761A}" destId="{6F77D32E-89EA-4517-9AA5-B9E9519EA489}" srcOrd="0" destOrd="0" parTransId="{3CB4B4DE-53F2-4B01-886E-5B4D6EAD5628}" sibTransId="{2F1EAEAC-2ACD-4408-9E20-BD0699D32AE3}"/>
    <dgm:cxn modelId="{6C83198D-C6E3-4622-8878-74137246FE93}" type="presOf" srcId="{6F77D32E-89EA-4517-9AA5-B9E9519EA489}" destId="{2419B4D2-E8CD-4624-9CF0-6C7720655D53}" srcOrd="0" destOrd="0" presId="urn:microsoft.com/office/officeart/2005/8/layout/default"/>
    <dgm:cxn modelId="{59DD9AA1-0560-41FF-8250-5E591FF71F5A}" type="presOf" srcId="{5C2EC8FF-70A7-4911-9EE2-AB1C71E50093}" destId="{5F949EB8-AD64-4245-9F7E-CDF246408A77}" srcOrd="0" destOrd="0" presId="urn:microsoft.com/office/officeart/2005/8/layout/default"/>
    <dgm:cxn modelId="{C1954CCC-B6E7-4212-8899-FEBCBEE85A95}" srcId="{31B93E41-28D9-40EE-98A7-48A7C9B8761A}" destId="{F83FEDA0-1D29-4F5F-B309-DC2D9D79FAD9}" srcOrd="1" destOrd="0" parTransId="{B4927BEF-D3D8-46EC-B9E3-4F9608AC7018}" sibTransId="{C6F435A5-67AD-49E6-86C3-9DD7261FC55D}"/>
    <dgm:cxn modelId="{84E94CD9-6553-4DF2-A0E6-140A8DC0D185}" srcId="{31B93E41-28D9-40EE-98A7-48A7C9B8761A}" destId="{DBB97A9E-2120-469D-BD0F-F0B115C037FC}" srcOrd="3" destOrd="0" parTransId="{2EE61198-F5BE-4F15-8A27-5BB7A9E5AE05}" sibTransId="{4E7EEDFB-F2F6-4E53-A805-32BE22154D4D}"/>
    <dgm:cxn modelId="{31C92C0D-6454-4A35-A930-ADE15EB45670}" type="presParOf" srcId="{7C09C0AC-DB51-47B1-8E2A-1226615402C2}" destId="{2419B4D2-E8CD-4624-9CF0-6C7720655D53}" srcOrd="0" destOrd="0" presId="urn:microsoft.com/office/officeart/2005/8/layout/default"/>
    <dgm:cxn modelId="{2F810DE6-21FC-44AE-957A-93B22D5219FC}" type="presParOf" srcId="{7C09C0AC-DB51-47B1-8E2A-1226615402C2}" destId="{9BEB8C3E-10FC-4D43-BA72-55234AAAD627}" srcOrd="1" destOrd="0" presId="urn:microsoft.com/office/officeart/2005/8/layout/default"/>
    <dgm:cxn modelId="{D1AF2AD3-546E-4F44-8C2D-C2625C1966D0}" type="presParOf" srcId="{7C09C0AC-DB51-47B1-8E2A-1226615402C2}" destId="{FD2D7E3F-5F09-427E-8DDF-F3CD310C1EFC}" srcOrd="2" destOrd="0" presId="urn:microsoft.com/office/officeart/2005/8/layout/default"/>
    <dgm:cxn modelId="{7E859A66-AB60-43D6-AF4B-D104AABE0FA9}" type="presParOf" srcId="{7C09C0AC-DB51-47B1-8E2A-1226615402C2}" destId="{38BF4B1D-2500-4B13-BF33-3D8E60B42834}" srcOrd="3" destOrd="0" presId="urn:microsoft.com/office/officeart/2005/8/layout/default"/>
    <dgm:cxn modelId="{2C6FC839-E692-4784-8ECC-1B0657ED4B89}" type="presParOf" srcId="{7C09C0AC-DB51-47B1-8E2A-1226615402C2}" destId="{5F949EB8-AD64-4245-9F7E-CDF246408A77}" srcOrd="4" destOrd="0" presId="urn:microsoft.com/office/officeart/2005/8/layout/default"/>
    <dgm:cxn modelId="{02D4467E-0FB6-46D1-8B0C-EE3AD61775A4}" type="presParOf" srcId="{7C09C0AC-DB51-47B1-8E2A-1226615402C2}" destId="{E5F0297F-0E6B-4D31-9FB8-AD9B23D72204}" srcOrd="5" destOrd="0" presId="urn:microsoft.com/office/officeart/2005/8/layout/default"/>
    <dgm:cxn modelId="{3380E210-04E6-464A-AF87-EE4A3FC82520}" type="presParOf" srcId="{7C09C0AC-DB51-47B1-8E2A-1226615402C2}" destId="{BF4BD7E7-32AB-4AC0-8EE5-35D1095A630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50DB0-FECC-4E92-9A15-6F60B29B18A1}">
      <dsp:nvSpPr>
        <dsp:cNvPr id="0" name=""/>
        <dsp:cNvSpPr/>
      </dsp:nvSpPr>
      <dsp:spPr>
        <a:xfrm>
          <a:off x="7696296" y="556075"/>
          <a:ext cx="1457975" cy="1458050"/>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CEB2F8B-2619-47FE-92EC-A0B96E2FE669}">
      <dsp:nvSpPr>
        <dsp:cNvPr id="0" name=""/>
        <dsp:cNvSpPr/>
      </dsp:nvSpPr>
      <dsp:spPr>
        <a:xfrm>
          <a:off x="7745062" y="604685"/>
          <a:ext cx="1361069" cy="1360830"/>
        </a:xfrm>
        <a:prstGeom prst="ellipse">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dirty="0"/>
            <a:t>Monitoring</a:t>
          </a:r>
        </a:p>
      </dsp:txBody>
      <dsp:txXfrm>
        <a:off x="7939500" y="799126"/>
        <a:ext cx="972192" cy="971948"/>
      </dsp:txXfrm>
    </dsp:sp>
    <dsp:sp modelId="{9D4E2707-3F1E-4B62-8F67-2DC83B6F41F5}">
      <dsp:nvSpPr>
        <dsp:cNvPr id="0" name=""/>
        <dsp:cNvSpPr/>
      </dsp:nvSpPr>
      <dsp:spPr>
        <a:xfrm rot="2700000">
          <a:off x="6183290" y="555972"/>
          <a:ext cx="1457999" cy="1457999"/>
        </a:xfrm>
        <a:prstGeom prst="teardrop">
          <a:avLst>
            <a:gd name="adj" fmla="val 100000"/>
          </a:avLst>
        </a:prstGeom>
        <a:solidFill>
          <a:schemeClr val="accent2">
            <a:hueOff val="2624298"/>
            <a:satOff val="-3025"/>
            <a:lumOff val="-209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042FB20-2A2B-41F6-BCA6-22AA7C43EF60}">
      <dsp:nvSpPr>
        <dsp:cNvPr id="0" name=""/>
        <dsp:cNvSpPr/>
      </dsp:nvSpPr>
      <dsp:spPr>
        <a:xfrm>
          <a:off x="6262302" y="598684"/>
          <a:ext cx="1361069" cy="1360830"/>
        </a:xfrm>
        <a:prstGeom prst="ellipse">
          <a:avLst/>
        </a:prstGeom>
        <a:solidFill>
          <a:schemeClr val="lt1">
            <a:alpha val="90000"/>
            <a:hueOff val="0"/>
            <a:satOff val="0"/>
            <a:lumOff val="0"/>
            <a:alphaOff val="0"/>
          </a:schemeClr>
        </a:solidFill>
        <a:ln w="6350" cap="flat" cmpd="sng" algn="ctr">
          <a:solidFill>
            <a:schemeClr val="accent2">
              <a:hueOff val="2624298"/>
              <a:satOff val="-3025"/>
              <a:lumOff val="-2092"/>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dirty="0"/>
            <a:t>Administration</a:t>
          </a:r>
        </a:p>
      </dsp:txBody>
      <dsp:txXfrm>
        <a:off x="6456741" y="793124"/>
        <a:ext cx="972192" cy="971948"/>
      </dsp:txXfrm>
    </dsp:sp>
    <dsp:sp modelId="{E28ACA24-C500-4358-8181-8D2AECEA2778}">
      <dsp:nvSpPr>
        <dsp:cNvPr id="0" name=""/>
        <dsp:cNvSpPr/>
      </dsp:nvSpPr>
      <dsp:spPr>
        <a:xfrm rot="2700000">
          <a:off x="4682801" y="555972"/>
          <a:ext cx="1457999" cy="1457999"/>
        </a:xfrm>
        <a:prstGeom prst="teardrop">
          <a:avLst>
            <a:gd name="adj" fmla="val 100000"/>
          </a:avLst>
        </a:prstGeom>
        <a:solidFill>
          <a:schemeClr val="accent2">
            <a:hueOff val="5248596"/>
            <a:satOff val="-6050"/>
            <a:lumOff val="-41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C8E2414-0E72-4BC3-9F76-61E59D428F22}">
      <dsp:nvSpPr>
        <dsp:cNvPr id="0" name=""/>
        <dsp:cNvSpPr/>
      </dsp:nvSpPr>
      <dsp:spPr>
        <a:xfrm>
          <a:off x="4731578" y="604685"/>
          <a:ext cx="1361069" cy="1360830"/>
        </a:xfrm>
        <a:prstGeom prst="ellipse">
          <a:avLst/>
        </a:prstGeom>
        <a:solidFill>
          <a:schemeClr val="lt1">
            <a:alpha val="90000"/>
            <a:hueOff val="0"/>
            <a:satOff val="0"/>
            <a:lumOff val="0"/>
            <a:alphaOff val="0"/>
          </a:schemeClr>
        </a:solidFill>
        <a:ln w="6350" cap="flat" cmpd="sng" algn="ctr">
          <a:solidFill>
            <a:schemeClr val="accent2">
              <a:hueOff val="5248596"/>
              <a:satOff val="-6050"/>
              <a:lumOff val="-4184"/>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dirty="0"/>
            <a:t>Dispensing</a:t>
          </a:r>
        </a:p>
      </dsp:txBody>
      <dsp:txXfrm>
        <a:off x="4926017" y="799126"/>
        <a:ext cx="972192" cy="971948"/>
      </dsp:txXfrm>
    </dsp:sp>
    <dsp:sp modelId="{4AC0FBC9-1F53-48DC-9B5E-601BF590413E}">
      <dsp:nvSpPr>
        <dsp:cNvPr id="0" name=""/>
        <dsp:cNvSpPr/>
      </dsp:nvSpPr>
      <dsp:spPr>
        <a:xfrm rot="2700000">
          <a:off x="3176059" y="555972"/>
          <a:ext cx="1457999" cy="1457999"/>
        </a:xfrm>
        <a:prstGeom prst="teardrop">
          <a:avLst>
            <a:gd name="adj" fmla="val 100000"/>
          </a:avLst>
        </a:prstGeom>
        <a:solidFill>
          <a:schemeClr val="accent2">
            <a:hueOff val="7872893"/>
            <a:satOff val="-9075"/>
            <a:lumOff val="-62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A166A1C-250C-4E60-A834-2E72794E9E07}">
      <dsp:nvSpPr>
        <dsp:cNvPr id="0" name=""/>
        <dsp:cNvSpPr/>
      </dsp:nvSpPr>
      <dsp:spPr>
        <a:xfrm>
          <a:off x="3224837" y="604685"/>
          <a:ext cx="1361069" cy="1360830"/>
        </a:xfrm>
        <a:prstGeom prst="ellipse">
          <a:avLst/>
        </a:prstGeom>
        <a:solidFill>
          <a:schemeClr val="lt1">
            <a:alpha val="90000"/>
            <a:hueOff val="0"/>
            <a:satOff val="0"/>
            <a:lumOff val="0"/>
            <a:alphaOff val="0"/>
          </a:schemeClr>
        </a:solidFill>
        <a:ln w="6350" cap="flat" cmpd="sng" algn="ctr">
          <a:solidFill>
            <a:schemeClr val="accent2">
              <a:hueOff val="7872893"/>
              <a:satOff val="-9075"/>
              <a:lumOff val="-6276"/>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kern="1200" dirty="0"/>
            <a:t>Prescribing</a:t>
          </a:r>
        </a:p>
      </dsp:txBody>
      <dsp:txXfrm>
        <a:off x="3419275" y="799126"/>
        <a:ext cx="972192" cy="971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91AB5-61D1-4CBB-967C-D96586A06825}">
      <dsp:nvSpPr>
        <dsp:cNvPr id="0" name=""/>
        <dsp:cNvSpPr/>
      </dsp:nvSpPr>
      <dsp:spPr>
        <a:xfrm rot="16200000">
          <a:off x="-1325723" y="2143892"/>
          <a:ext cx="3230593" cy="456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2380" bIns="0" numCol="1" spcCol="1270" anchor="t" anchorCtr="0">
          <a:noAutofit/>
        </a:bodyPr>
        <a:lstStyle/>
        <a:p>
          <a:pPr marL="0" lvl="0" indent="0" algn="r" defTabSz="1555750">
            <a:lnSpc>
              <a:spcPct val="90000"/>
            </a:lnSpc>
            <a:spcBef>
              <a:spcPct val="0"/>
            </a:spcBef>
            <a:spcAft>
              <a:spcPct val="35000"/>
            </a:spcAft>
            <a:buNone/>
          </a:pPr>
          <a:endParaRPr lang="en-IN" sz="3500" kern="1200"/>
        </a:p>
      </dsp:txBody>
      <dsp:txXfrm>
        <a:off x="-1325723" y="2143892"/>
        <a:ext cx="3230593" cy="456242"/>
      </dsp:txXfrm>
    </dsp:sp>
    <dsp:sp modelId="{0103DA25-192D-4BA5-A3BF-5FDECBF96D85}">
      <dsp:nvSpPr>
        <dsp:cNvPr id="0" name=""/>
        <dsp:cNvSpPr/>
      </dsp:nvSpPr>
      <dsp:spPr>
        <a:xfrm>
          <a:off x="517694" y="756716"/>
          <a:ext cx="2272570" cy="32305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402380" rIns="163576" bIns="163576" numCol="1" spcCol="1270" anchor="t" anchorCtr="0">
          <a:noAutofit/>
        </a:bodyPr>
        <a:lstStyle/>
        <a:p>
          <a:pPr marL="171450" lvl="1" indent="-171450" algn="l" defTabSz="800100">
            <a:lnSpc>
              <a:spcPct val="90000"/>
            </a:lnSpc>
            <a:spcBef>
              <a:spcPct val="0"/>
            </a:spcBef>
            <a:spcAft>
              <a:spcPct val="15000"/>
            </a:spcAft>
            <a:buChar char="•"/>
          </a:pPr>
          <a:endParaRPr lang="en-IN" sz="1800" kern="1200" dirty="0"/>
        </a:p>
        <a:p>
          <a:pPr marL="171450" lvl="1" indent="-171450" algn="l" defTabSz="800100">
            <a:lnSpc>
              <a:spcPct val="90000"/>
            </a:lnSpc>
            <a:spcBef>
              <a:spcPct val="0"/>
            </a:spcBef>
            <a:spcAft>
              <a:spcPct val="15000"/>
            </a:spcAft>
            <a:buChar char="•"/>
          </a:pPr>
          <a:r>
            <a:rPr lang="en-IN" sz="1800" kern="1200" dirty="0"/>
            <a:t>Inexperienced personnel</a:t>
          </a:r>
        </a:p>
        <a:p>
          <a:pPr marL="171450" lvl="1" indent="-171450" algn="l" defTabSz="800100">
            <a:lnSpc>
              <a:spcPct val="90000"/>
            </a:lnSpc>
            <a:spcBef>
              <a:spcPct val="0"/>
            </a:spcBef>
            <a:spcAft>
              <a:spcPct val="15000"/>
            </a:spcAft>
            <a:buChar char="•"/>
          </a:pPr>
          <a:r>
            <a:rPr lang="en-IN" sz="1800" kern="1200" dirty="0"/>
            <a:t>Inadequate training</a:t>
          </a:r>
        </a:p>
        <a:p>
          <a:pPr marL="171450" lvl="1" indent="-171450" algn="l" defTabSz="800100">
            <a:lnSpc>
              <a:spcPct val="90000"/>
            </a:lnSpc>
            <a:spcBef>
              <a:spcPct val="0"/>
            </a:spcBef>
            <a:spcAft>
              <a:spcPct val="15000"/>
            </a:spcAft>
            <a:buChar char="•"/>
          </a:pPr>
          <a:r>
            <a:rPr lang="en-IN" sz="1800" kern="1200" dirty="0"/>
            <a:t>Multitasking</a:t>
          </a:r>
        </a:p>
        <a:p>
          <a:pPr marL="171450" lvl="1" indent="-171450" algn="l" defTabSz="800100">
            <a:lnSpc>
              <a:spcPct val="90000"/>
            </a:lnSpc>
            <a:spcBef>
              <a:spcPct val="0"/>
            </a:spcBef>
            <a:spcAft>
              <a:spcPct val="15000"/>
            </a:spcAft>
            <a:buChar char="•"/>
          </a:pPr>
          <a:r>
            <a:rPr lang="en-IN" sz="1800" kern="1200" dirty="0"/>
            <a:t>Distractions</a:t>
          </a:r>
        </a:p>
        <a:p>
          <a:pPr marL="171450" lvl="1" indent="-171450" algn="l" defTabSz="800100">
            <a:lnSpc>
              <a:spcPct val="90000"/>
            </a:lnSpc>
            <a:spcBef>
              <a:spcPct val="0"/>
            </a:spcBef>
            <a:spcAft>
              <a:spcPct val="15000"/>
            </a:spcAft>
            <a:buChar char="•"/>
          </a:pPr>
          <a:r>
            <a:rPr lang="en-IN" sz="1800" kern="1200" dirty="0"/>
            <a:t>Fatigue</a:t>
          </a:r>
        </a:p>
        <a:p>
          <a:pPr marL="171450" lvl="1" indent="-171450" algn="l" defTabSz="800100">
            <a:lnSpc>
              <a:spcPct val="90000"/>
            </a:lnSpc>
            <a:spcBef>
              <a:spcPct val="0"/>
            </a:spcBef>
            <a:spcAft>
              <a:spcPct val="15000"/>
            </a:spcAft>
            <a:buChar char="•"/>
          </a:pPr>
          <a:r>
            <a:rPr lang="en-IN" sz="1800" kern="1200" dirty="0"/>
            <a:t>Illness</a:t>
          </a:r>
        </a:p>
        <a:p>
          <a:pPr marL="171450" lvl="1" indent="-171450" algn="l" defTabSz="800100">
            <a:lnSpc>
              <a:spcPct val="90000"/>
            </a:lnSpc>
            <a:spcBef>
              <a:spcPct val="0"/>
            </a:spcBef>
            <a:spcAft>
              <a:spcPct val="15000"/>
            </a:spcAft>
            <a:buChar char="•"/>
          </a:pPr>
          <a:r>
            <a:rPr lang="en-IN" sz="1800" kern="1200" dirty="0"/>
            <a:t>Drugs</a:t>
          </a:r>
        </a:p>
      </dsp:txBody>
      <dsp:txXfrm>
        <a:off x="517694" y="756716"/>
        <a:ext cx="2272570" cy="3230593"/>
      </dsp:txXfrm>
    </dsp:sp>
    <dsp:sp modelId="{621CC7B3-DD31-4F91-A438-0113D93237BE}">
      <dsp:nvSpPr>
        <dsp:cNvPr id="0" name=""/>
        <dsp:cNvSpPr/>
      </dsp:nvSpPr>
      <dsp:spPr>
        <a:xfrm>
          <a:off x="61451" y="154476"/>
          <a:ext cx="912484" cy="91248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337632-8F27-4044-B320-9FC215A4FACC}">
      <dsp:nvSpPr>
        <dsp:cNvPr id="0" name=""/>
        <dsp:cNvSpPr/>
      </dsp:nvSpPr>
      <dsp:spPr>
        <a:xfrm rot="16200000">
          <a:off x="2002980" y="2143892"/>
          <a:ext cx="3230593" cy="456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2380" bIns="0" numCol="1" spcCol="1270" anchor="t" anchorCtr="0">
          <a:noAutofit/>
        </a:bodyPr>
        <a:lstStyle/>
        <a:p>
          <a:pPr marL="0" lvl="0" indent="0" algn="r" defTabSz="1555750">
            <a:lnSpc>
              <a:spcPct val="90000"/>
            </a:lnSpc>
            <a:spcBef>
              <a:spcPct val="0"/>
            </a:spcBef>
            <a:spcAft>
              <a:spcPct val="35000"/>
            </a:spcAft>
            <a:buNone/>
          </a:pPr>
          <a:endParaRPr lang="en-IN" sz="3500" kern="1200"/>
        </a:p>
      </dsp:txBody>
      <dsp:txXfrm>
        <a:off x="2002980" y="2143892"/>
        <a:ext cx="3230593" cy="456242"/>
      </dsp:txXfrm>
    </dsp:sp>
    <dsp:sp modelId="{7803E42C-F749-4CE3-95C3-8AD679F1CBE7}">
      <dsp:nvSpPr>
        <dsp:cNvPr id="0" name=""/>
        <dsp:cNvSpPr/>
      </dsp:nvSpPr>
      <dsp:spPr>
        <a:xfrm>
          <a:off x="3817514" y="747089"/>
          <a:ext cx="2272570" cy="32305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402380" rIns="163576" bIns="163576" numCol="1" spcCol="1270" anchor="t" anchorCtr="0">
          <a:noAutofit/>
        </a:bodyPr>
        <a:lstStyle/>
        <a:p>
          <a:pPr marL="171450" lvl="1" indent="-171450" algn="l" defTabSz="800100">
            <a:lnSpc>
              <a:spcPct val="90000"/>
            </a:lnSpc>
            <a:spcBef>
              <a:spcPct val="0"/>
            </a:spcBef>
            <a:spcAft>
              <a:spcPct val="15000"/>
            </a:spcAft>
            <a:buChar char="•"/>
          </a:pPr>
          <a:r>
            <a:rPr lang="en-IN" sz="1800" kern="1200" dirty="0"/>
            <a:t>Under-staffing</a:t>
          </a:r>
        </a:p>
        <a:p>
          <a:pPr marL="171450" lvl="1" indent="-171450" algn="l" defTabSz="800100">
            <a:lnSpc>
              <a:spcPct val="90000"/>
            </a:lnSpc>
            <a:spcBef>
              <a:spcPct val="0"/>
            </a:spcBef>
            <a:spcAft>
              <a:spcPct val="15000"/>
            </a:spcAft>
            <a:buChar char="•"/>
          </a:pPr>
          <a:r>
            <a:rPr lang="en-IN" sz="1800" kern="1200" dirty="0"/>
            <a:t>Lack of diagnostic data</a:t>
          </a:r>
        </a:p>
        <a:p>
          <a:pPr marL="171450" lvl="1" indent="-171450" algn="l" defTabSz="800100">
            <a:lnSpc>
              <a:spcPct val="90000"/>
            </a:lnSpc>
            <a:spcBef>
              <a:spcPct val="0"/>
            </a:spcBef>
            <a:spcAft>
              <a:spcPct val="15000"/>
            </a:spcAft>
            <a:buChar char="•"/>
          </a:pPr>
          <a:r>
            <a:rPr lang="en-IN" sz="1800" kern="1200" dirty="0"/>
            <a:t>Improper medicine storage</a:t>
          </a:r>
        </a:p>
        <a:p>
          <a:pPr marL="171450" lvl="1" indent="-171450" algn="l" defTabSz="800100">
            <a:lnSpc>
              <a:spcPct val="90000"/>
            </a:lnSpc>
            <a:spcBef>
              <a:spcPct val="0"/>
            </a:spcBef>
            <a:spcAft>
              <a:spcPct val="15000"/>
            </a:spcAft>
            <a:buChar char="•"/>
          </a:pPr>
          <a:r>
            <a:rPr lang="en-IN" sz="1800" kern="1200" dirty="0"/>
            <a:t>Poorly designed workflow</a:t>
          </a:r>
        </a:p>
        <a:p>
          <a:pPr marL="171450" lvl="1" indent="-171450" algn="l" defTabSz="800100">
            <a:lnSpc>
              <a:spcPct val="90000"/>
            </a:lnSpc>
            <a:spcBef>
              <a:spcPct val="0"/>
            </a:spcBef>
            <a:spcAft>
              <a:spcPct val="15000"/>
            </a:spcAft>
            <a:buChar char="•"/>
          </a:pPr>
          <a:r>
            <a:rPr lang="en-IN" sz="1800" kern="1200" dirty="0"/>
            <a:t>Lack of safety culture</a:t>
          </a:r>
        </a:p>
        <a:p>
          <a:pPr marL="171450" lvl="1" indent="-171450" algn="l" defTabSz="800100">
            <a:lnSpc>
              <a:spcPct val="90000"/>
            </a:lnSpc>
            <a:spcBef>
              <a:spcPct val="0"/>
            </a:spcBef>
            <a:spcAft>
              <a:spcPct val="15000"/>
            </a:spcAft>
            <a:buChar char="•"/>
          </a:pPr>
          <a:endParaRPr lang="en-IN" sz="1800" kern="1200" dirty="0"/>
        </a:p>
      </dsp:txBody>
      <dsp:txXfrm>
        <a:off x="3817514" y="747089"/>
        <a:ext cx="2272570" cy="3230593"/>
      </dsp:txXfrm>
    </dsp:sp>
    <dsp:sp modelId="{E33B06E0-B59D-44F4-BD19-6ABC7A2C77E2}">
      <dsp:nvSpPr>
        <dsp:cNvPr id="0" name=""/>
        <dsp:cNvSpPr/>
      </dsp:nvSpPr>
      <dsp:spPr>
        <a:xfrm>
          <a:off x="3390156" y="154476"/>
          <a:ext cx="912484" cy="91248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752A77-6FA8-4997-8E3C-4FFA41D621B3}">
      <dsp:nvSpPr>
        <dsp:cNvPr id="0" name=""/>
        <dsp:cNvSpPr/>
      </dsp:nvSpPr>
      <dsp:spPr>
        <a:xfrm rot="16200000">
          <a:off x="5331684" y="2143892"/>
          <a:ext cx="3230593" cy="456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2380" bIns="0" numCol="1" spcCol="1270" anchor="t" anchorCtr="0">
          <a:noAutofit/>
        </a:bodyPr>
        <a:lstStyle/>
        <a:p>
          <a:pPr marL="0" lvl="0" indent="0" algn="r" defTabSz="1555750">
            <a:lnSpc>
              <a:spcPct val="90000"/>
            </a:lnSpc>
            <a:spcBef>
              <a:spcPct val="0"/>
            </a:spcBef>
            <a:spcAft>
              <a:spcPct val="35000"/>
            </a:spcAft>
            <a:buNone/>
          </a:pPr>
          <a:endParaRPr lang="en-IN" sz="3500" kern="1200"/>
        </a:p>
      </dsp:txBody>
      <dsp:txXfrm>
        <a:off x="5331684" y="2143892"/>
        <a:ext cx="3230593" cy="456242"/>
      </dsp:txXfrm>
    </dsp:sp>
    <dsp:sp modelId="{1130BA76-E957-4CC7-97CB-1CBB94F12C30}">
      <dsp:nvSpPr>
        <dsp:cNvPr id="0" name=""/>
        <dsp:cNvSpPr/>
      </dsp:nvSpPr>
      <dsp:spPr>
        <a:xfrm>
          <a:off x="7175102" y="756716"/>
          <a:ext cx="2272570" cy="32305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402380" rIns="163576" bIns="163576" numCol="1" spcCol="1270" anchor="t" anchorCtr="0">
          <a:noAutofit/>
        </a:bodyPr>
        <a:lstStyle/>
        <a:p>
          <a:pPr marL="171450" lvl="1" indent="-171450" algn="l" defTabSz="800100">
            <a:lnSpc>
              <a:spcPct val="90000"/>
            </a:lnSpc>
            <a:spcBef>
              <a:spcPct val="0"/>
            </a:spcBef>
            <a:spcAft>
              <a:spcPct val="15000"/>
            </a:spcAft>
            <a:buChar char="•"/>
          </a:pPr>
          <a:r>
            <a:rPr lang="en-IN" sz="1800" kern="1200" dirty="0"/>
            <a:t>LASA drugs</a:t>
          </a:r>
        </a:p>
        <a:p>
          <a:pPr marL="171450" lvl="1" indent="-171450" algn="l" defTabSz="800100">
            <a:lnSpc>
              <a:spcPct val="90000"/>
            </a:lnSpc>
            <a:spcBef>
              <a:spcPct val="0"/>
            </a:spcBef>
            <a:spcAft>
              <a:spcPct val="15000"/>
            </a:spcAft>
            <a:buChar char="•"/>
          </a:pPr>
          <a:r>
            <a:rPr lang="en-IN" sz="1800" kern="1200" dirty="0"/>
            <a:t>Ambiguous labelling</a:t>
          </a:r>
        </a:p>
        <a:p>
          <a:pPr marL="171450" lvl="1" indent="-171450" algn="l" defTabSz="800100">
            <a:lnSpc>
              <a:spcPct val="90000"/>
            </a:lnSpc>
            <a:spcBef>
              <a:spcPct val="0"/>
            </a:spcBef>
            <a:spcAft>
              <a:spcPct val="15000"/>
            </a:spcAft>
            <a:buChar char="•"/>
          </a:pPr>
          <a:r>
            <a:rPr lang="en-IN" sz="1800" kern="1200" dirty="0"/>
            <a:t>High risk medications</a:t>
          </a:r>
        </a:p>
        <a:p>
          <a:pPr marL="171450" lvl="1" indent="-171450" algn="l" defTabSz="800100">
            <a:lnSpc>
              <a:spcPct val="90000"/>
            </a:lnSpc>
            <a:spcBef>
              <a:spcPct val="0"/>
            </a:spcBef>
            <a:spcAft>
              <a:spcPct val="15000"/>
            </a:spcAft>
            <a:buChar char="•"/>
          </a:pPr>
          <a:r>
            <a:rPr lang="en-IN" sz="1800" kern="1200" dirty="0"/>
            <a:t>Administration errors</a:t>
          </a:r>
        </a:p>
      </dsp:txBody>
      <dsp:txXfrm>
        <a:off x="7175102" y="756716"/>
        <a:ext cx="2272570" cy="3230593"/>
      </dsp:txXfrm>
    </dsp:sp>
    <dsp:sp modelId="{87FBFE13-9A94-4580-8EB2-7A80D2BDE99D}">
      <dsp:nvSpPr>
        <dsp:cNvPr id="0" name=""/>
        <dsp:cNvSpPr/>
      </dsp:nvSpPr>
      <dsp:spPr>
        <a:xfrm>
          <a:off x="6718860" y="154476"/>
          <a:ext cx="912484" cy="91248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9B4D2-E8CD-4624-9CF0-6C7720655D53}">
      <dsp:nvSpPr>
        <dsp:cNvPr id="0" name=""/>
        <dsp:cNvSpPr/>
      </dsp:nvSpPr>
      <dsp:spPr>
        <a:xfrm>
          <a:off x="1161131" y="522"/>
          <a:ext cx="3409772" cy="19111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N" sz="2600" kern="1200" dirty="0"/>
            <a:t>1.Errors happen due to a complex interplay of factors.</a:t>
          </a:r>
        </a:p>
      </dsp:txBody>
      <dsp:txXfrm>
        <a:off x="1161131" y="522"/>
        <a:ext cx="3409772" cy="1911111"/>
      </dsp:txXfrm>
    </dsp:sp>
    <dsp:sp modelId="{FD2D7E3F-5F09-427E-8DDF-F3CD310C1EFC}">
      <dsp:nvSpPr>
        <dsp:cNvPr id="0" name=""/>
        <dsp:cNvSpPr/>
      </dsp:nvSpPr>
      <dsp:spPr>
        <a:xfrm>
          <a:off x="4889423" y="522"/>
          <a:ext cx="3458569" cy="1911111"/>
        </a:xfrm>
        <a:prstGeom prst="rect">
          <a:avLst/>
        </a:prstGeom>
        <a:solidFill>
          <a:schemeClr val="accent2">
            <a:hueOff val="2624298"/>
            <a:satOff val="-3025"/>
            <a:lumOff val="-2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N" sz="2600" kern="1200" dirty="0"/>
            <a:t>2. Establish a culture of safety in the workplace. </a:t>
          </a:r>
        </a:p>
      </dsp:txBody>
      <dsp:txXfrm>
        <a:off x="4889423" y="522"/>
        <a:ext cx="3458569" cy="1911111"/>
      </dsp:txXfrm>
    </dsp:sp>
    <dsp:sp modelId="{5F949EB8-AD64-4245-9F7E-CDF246408A77}">
      <dsp:nvSpPr>
        <dsp:cNvPr id="0" name=""/>
        <dsp:cNvSpPr/>
      </dsp:nvSpPr>
      <dsp:spPr>
        <a:xfrm>
          <a:off x="1132258" y="2230152"/>
          <a:ext cx="3390502" cy="1911111"/>
        </a:xfrm>
        <a:prstGeom prst="rect">
          <a:avLst/>
        </a:prstGeom>
        <a:solidFill>
          <a:schemeClr val="accent2">
            <a:hueOff val="5248596"/>
            <a:satOff val="-6050"/>
            <a:lumOff val="-41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N" sz="2600" kern="1200" dirty="0"/>
            <a:t>3. When an error happens, look for all contributing factors. </a:t>
          </a:r>
        </a:p>
      </dsp:txBody>
      <dsp:txXfrm>
        <a:off x="1132258" y="2230152"/>
        <a:ext cx="3390502" cy="1911111"/>
      </dsp:txXfrm>
    </dsp:sp>
    <dsp:sp modelId="{BF4BD7E7-32AB-4AC0-8EE5-35D1095A630B}">
      <dsp:nvSpPr>
        <dsp:cNvPr id="0" name=""/>
        <dsp:cNvSpPr/>
      </dsp:nvSpPr>
      <dsp:spPr>
        <a:xfrm>
          <a:off x="4841279" y="2230152"/>
          <a:ext cx="3535587" cy="1911111"/>
        </a:xfrm>
        <a:prstGeom prst="rect">
          <a:avLst/>
        </a:prstGeom>
        <a:solidFill>
          <a:schemeClr val="accent2">
            <a:hueOff val="7872893"/>
            <a:satOff val="-9075"/>
            <a:lumOff val="-62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IN" sz="2600" kern="1200" dirty="0"/>
            <a:t>4. Strategies to target medication safety need to target multiple points in the process</a:t>
          </a:r>
        </a:p>
      </dsp:txBody>
      <dsp:txXfrm>
        <a:off x="4841279" y="2230152"/>
        <a:ext cx="3535587" cy="191111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12/17/2024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12/17/2024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5F4E5243-F52A-4D37-9694-EB26C6C31910}" type="datetime1">
              <a:rPr lang="en-US"/>
              <a:t>12/17/2024</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7B6E1-634A-48DC-9E8B-D894023267EF}" type="datetime1">
              <a:rPr lang="en-US"/>
              <a:t>12/17/2024</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7B2D3E9E-A95C-48F2-B4BF-A71542E0BE9A}" type="datetime1">
              <a:rPr lang="en-US"/>
              <a:t>12/17/2024</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50F84E2-2D7A-43CF-AC90-352A289A783A}" type="datetime1">
              <a:rPr lang="en-US"/>
              <a:t>12/17/2024</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F12952B5-7A2F-4CC8-B7CE-9234E21C2837}" type="datetime1">
              <a:rPr lang="en-US"/>
              <a:t>12/17/2024</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CE1DA07A-9201-4B4B-BAF2-015AFA30F520}" type="datetime1">
              <a:rPr lang="en-US"/>
              <a:t>12/17/2024</a:t>
            </a:fld>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3D7E00A-486F-4252-8B1D-E32645521F49}" type="datetime1">
              <a:rPr lang="en-US"/>
              <a:t>12/17/2024</a:t>
            </a:fld>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t>12/17/2024</a:t>
            </a:fld>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AF6E2C9B-5FA2-460D-9BE7-B0812FC2A6FF}" type="datetime1">
              <a:rPr lang="en-US"/>
              <a:t>12/17/2024</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t>12/17/2024</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12/17/2024</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3.xml"/><Relationship Id="rId7" Type="http://schemas.openxmlformats.org/officeDocument/2006/relationships/diagramLayout" Target="../diagrams/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Data" Target="../diagrams/data1.xml"/><Relationship Id="rId5" Type="http://schemas.openxmlformats.org/officeDocument/2006/relationships/image" Target="../media/image13.png"/><Relationship Id="rId10" Type="http://schemas.microsoft.com/office/2007/relationships/diagramDrawing" Target="../diagrams/drawing1.xml"/><Relationship Id="rId4" Type="http://schemas.openxmlformats.org/officeDocument/2006/relationships/slideLayout" Target="../slideLayouts/slideLayout9.xml"/><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15F53-CB6F-EF2D-3DDB-5DA5916698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D0D3BA-E67B-EE3F-5524-1F1BB92EBA2B}"/>
              </a:ext>
            </a:extLst>
          </p:cNvPr>
          <p:cNvSpPr>
            <a:spLocks noGrp="1"/>
          </p:cNvSpPr>
          <p:nvPr>
            <p:ph type="ctrTitle"/>
          </p:nvPr>
        </p:nvSpPr>
        <p:spPr>
          <a:xfrm>
            <a:off x="1305872" y="1309047"/>
            <a:ext cx="9602789" cy="1376401"/>
          </a:xfrm>
        </p:spPr>
        <p:txBody>
          <a:bodyPr/>
          <a:lstStyle/>
          <a:p>
            <a:r>
              <a:rPr lang="en-IN" dirty="0">
                <a:solidFill>
                  <a:srgbClr val="7030A0"/>
                </a:solidFill>
              </a:rPr>
              <a:t>Medication errors</a:t>
            </a:r>
          </a:p>
        </p:txBody>
      </p:sp>
      <p:sp>
        <p:nvSpPr>
          <p:cNvPr id="3" name="Subtitle 2">
            <a:extLst>
              <a:ext uri="{FF2B5EF4-FFF2-40B4-BE49-F238E27FC236}">
                <a16:creationId xmlns:a16="http://schemas.microsoft.com/office/drawing/2014/main" id="{59B192A0-6166-2000-6A19-5B12033AC057}"/>
              </a:ext>
            </a:extLst>
          </p:cNvPr>
          <p:cNvSpPr>
            <a:spLocks noGrp="1"/>
          </p:cNvSpPr>
          <p:nvPr>
            <p:ph type="subTitle" idx="1"/>
          </p:nvPr>
        </p:nvSpPr>
        <p:spPr>
          <a:xfrm>
            <a:off x="798977" y="4738528"/>
            <a:ext cx="9601200" cy="1207971"/>
          </a:xfrm>
        </p:spPr>
        <p:txBody>
          <a:bodyPr>
            <a:normAutofit lnSpcReduction="10000"/>
          </a:bodyPr>
          <a:lstStyle/>
          <a:p>
            <a:r>
              <a:rPr lang="en-IN" cap="none" dirty="0" err="1">
                <a:solidFill>
                  <a:schemeClr val="tx1"/>
                </a:solidFill>
              </a:rPr>
              <a:t>Dr.</a:t>
            </a:r>
            <a:r>
              <a:rPr lang="en-IN" cap="none" dirty="0">
                <a:solidFill>
                  <a:schemeClr val="tx1"/>
                </a:solidFill>
              </a:rPr>
              <a:t> Gagandeep Kwatra</a:t>
            </a:r>
          </a:p>
          <a:p>
            <a:r>
              <a:rPr lang="en-IN" cap="none" dirty="0">
                <a:solidFill>
                  <a:schemeClr val="tx1"/>
                </a:solidFill>
              </a:rPr>
              <a:t>Additional Professor, Pharmacology</a:t>
            </a:r>
          </a:p>
          <a:p>
            <a:r>
              <a:rPr lang="en-IN" cap="none" dirty="0">
                <a:solidFill>
                  <a:schemeClr val="tx1"/>
                </a:solidFill>
              </a:rPr>
              <a:t>AIIMS, Bathinda</a:t>
            </a:r>
          </a:p>
          <a:p>
            <a:endParaRPr lang="en-IN" cap="none" dirty="0">
              <a:solidFill>
                <a:schemeClr val="tx1"/>
              </a:solidFill>
            </a:endParaRPr>
          </a:p>
          <a:p>
            <a:r>
              <a:rPr lang="en-IN" cap="none" dirty="0">
                <a:solidFill>
                  <a:schemeClr val="tx1"/>
                </a:solidFill>
              </a:rPr>
              <a:t>18 December 2024</a:t>
            </a:r>
          </a:p>
        </p:txBody>
      </p:sp>
      <p:pic>
        <p:nvPicPr>
          <p:cNvPr id="4" name="Picture 2">
            <a:extLst>
              <a:ext uri="{FF2B5EF4-FFF2-40B4-BE49-F238E27FC236}">
                <a16:creationId xmlns:a16="http://schemas.microsoft.com/office/drawing/2014/main" id="{091B0540-2E57-B253-8A09-273DE0892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5717" y="196478"/>
            <a:ext cx="1785887" cy="18007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925B08E-F434-C20B-5F8F-AC461026A73E}"/>
              </a:ext>
            </a:extLst>
          </p:cNvPr>
          <p:cNvSpPr txBox="1"/>
          <p:nvPr/>
        </p:nvSpPr>
        <p:spPr>
          <a:xfrm>
            <a:off x="2498761" y="3059668"/>
            <a:ext cx="7194478" cy="369332"/>
          </a:xfrm>
          <a:prstGeom prst="rect">
            <a:avLst/>
          </a:prstGeom>
          <a:noFill/>
        </p:spPr>
        <p:txBody>
          <a:bodyPr wrap="square">
            <a:spAutoFit/>
          </a:bodyPr>
          <a:lstStyle/>
          <a:p>
            <a:r>
              <a:rPr lang="en-US" dirty="0"/>
              <a:t>        National Capacity Building Program on Patient Safety in India</a:t>
            </a:r>
            <a:endParaRPr lang="en-IN" dirty="0"/>
          </a:p>
        </p:txBody>
      </p:sp>
    </p:spTree>
    <p:extLst>
      <p:ext uri="{BB962C8B-B14F-4D97-AF65-F5344CB8AC3E}">
        <p14:creationId xmlns:p14="http://schemas.microsoft.com/office/powerpoint/2010/main" val="232204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AB19-E458-93A7-F979-A60F727CDE8B}"/>
              </a:ext>
            </a:extLst>
          </p:cNvPr>
          <p:cNvSpPr>
            <a:spLocks noGrp="1"/>
          </p:cNvSpPr>
          <p:nvPr>
            <p:ph type="title"/>
          </p:nvPr>
        </p:nvSpPr>
        <p:spPr/>
        <p:txBody>
          <a:bodyPr/>
          <a:lstStyle/>
          <a:p>
            <a:r>
              <a:rPr lang="en-IN" dirty="0"/>
              <a:t>How do medication errors occur? </a:t>
            </a:r>
          </a:p>
        </p:txBody>
      </p:sp>
      <p:pic>
        <p:nvPicPr>
          <p:cNvPr id="5" name="Content Placeholder 4">
            <a:extLst>
              <a:ext uri="{FF2B5EF4-FFF2-40B4-BE49-F238E27FC236}">
                <a16:creationId xmlns:a16="http://schemas.microsoft.com/office/drawing/2014/main" id="{95A17D50-D59E-CA63-389B-B8CBDA9B1DB6}"/>
              </a:ext>
            </a:extLst>
          </p:cNvPr>
          <p:cNvPicPr>
            <a:picLocks noGrp="1" noChangeAspect="1"/>
          </p:cNvPicPr>
          <p:nvPr>
            <p:ph type="pic" idx="1"/>
          </p:nvPr>
        </p:nvPicPr>
        <p:blipFill>
          <a:blip r:embed="rId2"/>
          <a:srcRect t="16667" b="16667"/>
          <a:stretch/>
        </p:blipFill>
        <p:spPr>
          <a:xfrm>
            <a:off x="436896" y="762000"/>
            <a:ext cx="7567863" cy="5045242"/>
          </a:xfrm>
        </p:spPr>
      </p:pic>
      <p:sp>
        <p:nvSpPr>
          <p:cNvPr id="6" name="Text Placeholder 5">
            <a:extLst>
              <a:ext uri="{FF2B5EF4-FFF2-40B4-BE49-F238E27FC236}">
                <a16:creationId xmlns:a16="http://schemas.microsoft.com/office/drawing/2014/main" id="{CE7CD91D-6F20-6A99-9730-273C59CB9AA4}"/>
              </a:ext>
            </a:extLst>
          </p:cNvPr>
          <p:cNvSpPr>
            <a:spLocks noGrp="1"/>
          </p:cNvSpPr>
          <p:nvPr>
            <p:ph type="body" sz="half" idx="2"/>
          </p:nvPr>
        </p:nvSpPr>
        <p:spPr/>
        <p:txBody>
          <a:bodyPr/>
          <a:lstStyle/>
          <a:p>
            <a:endParaRPr lang="en-IN"/>
          </a:p>
        </p:txBody>
      </p:sp>
    </p:spTree>
    <p:extLst>
      <p:ext uri="{BB962C8B-B14F-4D97-AF65-F5344CB8AC3E}">
        <p14:creationId xmlns:p14="http://schemas.microsoft.com/office/powerpoint/2010/main" val="229200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a:extLst>
              <a:ext uri="{FF2B5EF4-FFF2-40B4-BE49-F238E27FC236}">
                <a16:creationId xmlns:a16="http://schemas.microsoft.com/office/drawing/2014/main" id="{64B7BAE9-E202-476A-9741-5E865F1599DC}"/>
              </a:ext>
            </a:extLst>
          </p:cNvPr>
          <p:cNvSpPr txBox="1"/>
          <p:nvPr>
            <p:custDataLst>
              <p:tags r:id="rId1"/>
            </p:custDataLst>
          </p:nvPr>
        </p:nvSpPr>
        <p:spPr bwMode="auto">
          <a:xfrm>
            <a:off x="1560513" y="5168900"/>
            <a:ext cx="8894762" cy="719138"/>
          </a:xfrm>
          <a:prstGeom prst="rect">
            <a:avLst/>
          </a:prstGeom>
          <a:noFill/>
          <a:ln w="9525" cap="flat" cmpd="sng" algn="ctr">
            <a:noFill/>
            <a:prstDash val="solid"/>
            <a:miter lim="800000"/>
            <a:headEnd type="none" w="med" len="med"/>
            <a:tailEnd type="none" w="med" len="med"/>
          </a:ln>
        </p:spPr>
        <p:txBody>
          <a:bodyPr lIns="254000" tIns="0" rIns="0" bIns="63500"/>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20000"/>
              </a:spcBef>
            </a:pPr>
            <a:r>
              <a:rPr lang="en-US" altLang="en-US" sz="1000">
                <a:cs typeface="Helvetica" panose="020B0604020202020204" pitchFamily="34" charset="0"/>
              </a:rPr>
              <a:t>Medication-use process. (Data from ASHP guidelines on preventing medication errors in hospitals. Am J Hosp Pharm, 1993;50:305–314.)
</a:t>
            </a:r>
          </a:p>
        </p:txBody>
      </p:sp>
      <p:cxnSp>
        <p:nvCxnSpPr>
          <p:cNvPr id="14339" name="Straight Connector 5">
            <a:extLst>
              <a:ext uri="{FF2B5EF4-FFF2-40B4-BE49-F238E27FC236}">
                <a16:creationId xmlns:a16="http://schemas.microsoft.com/office/drawing/2014/main" id="{92157E14-9020-DE3B-963A-BAE15407F5CD}"/>
              </a:ext>
            </a:extLst>
          </p:cNvPr>
          <p:cNvCxnSpPr>
            <a:cxnSpLocks noChangeShapeType="1"/>
          </p:cNvCxnSpPr>
          <p:nvPr>
            <p:custDataLst>
              <p:tags r:id="rId2"/>
            </p:custDataLst>
          </p:nvPr>
        </p:nvCxnSpPr>
        <p:spPr bwMode="auto">
          <a:xfrm>
            <a:off x="1517650" y="6173788"/>
            <a:ext cx="9144000" cy="0"/>
          </a:xfrm>
          <a:prstGeom prst="line">
            <a:avLst/>
          </a:prstGeom>
          <a:noFill/>
          <a:ln w="9525" algn="ctr">
            <a:solidFill>
              <a:srgbClr val="A6A6A6"/>
            </a:solidFill>
            <a:round/>
            <a:headEnd/>
            <a:tailEnd/>
          </a:ln>
          <a:extLst>
            <a:ext uri="{909E8E84-426E-40DD-AFC4-6F175D3DCCD1}">
              <a14:hiddenFill xmlns:a14="http://schemas.microsoft.com/office/drawing/2010/main">
                <a:noFill/>
              </a14:hiddenFill>
            </a:ext>
          </a:extLst>
        </p:spPr>
      </p:cxnSp>
      <p:pic>
        <p:nvPicPr>
          <p:cNvPr id="14342" name="New picture">
            <a:extLst>
              <a:ext uri="{FF2B5EF4-FFF2-40B4-BE49-F238E27FC236}">
                <a16:creationId xmlns:a16="http://schemas.microsoft.com/office/drawing/2014/main" id="{E1566461-9E85-92AA-FBA6-5D412392A96C}"/>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2908300" y="279400"/>
            <a:ext cx="6375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graphicFrame>
        <p:nvGraphicFramePr>
          <p:cNvPr id="3" name="Content Placeholder 3">
            <a:extLst>
              <a:ext uri="{FF2B5EF4-FFF2-40B4-BE49-F238E27FC236}">
                <a16:creationId xmlns:a16="http://schemas.microsoft.com/office/drawing/2014/main" id="{6F78F3A2-2C67-6A9D-5B69-EAA649C22E61}"/>
              </a:ext>
            </a:extLst>
          </p:cNvPr>
          <p:cNvGraphicFramePr>
            <a:graphicFrameLocks/>
          </p:cNvGraphicFramePr>
          <p:nvPr>
            <p:extLst>
              <p:ext uri="{D42A27DB-BD31-4B8C-83A1-F6EECF244321}">
                <p14:modId xmlns:p14="http://schemas.microsoft.com/office/powerpoint/2010/main" val="3005390021"/>
              </p:ext>
            </p:extLst>
          </p:nvPr>
        </p:nvGraphicFramePr>
        <p:xfrm>
          <a:off x="-197585" y="4793382"/>
          <a:ext cx="12028370" cy="25699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3967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8826-3BBA-26D3-6B5E-6C2011378A9F}"/>
              </a:ext>
            </a:extLst>
          </p:cNvPr>
          <p:cNvSpPr>
            <a:spLocks noGrp="1"/>
          </p:cNvSpPr>
          <p:nvPr>
            <p:ph type="title"/>
          </p:nvPr>
        </p:nvSpPr>
        <p:spPr/>
        <p:txBody>
          <a:bodyPr/>
          <a:lstStyle/>
          <a:p>
            <a:r>
              <a:rPr lang="en-US" dirty="0"/>
              <a:t>     </a:t>
            </a:r>
            <a:r>
              <a:rPr lang="en-US" dirty="0">
                <a:solidFill>
                  <a:srgbClr val="7030A0"/>
                </a:solidFill>
              </a:rPr>
              <a:t>Medication errors can occur in:</a:t>
            </a:r>
            <a:endParaRPr lang="en-IN" dirty="0">
              <a:solidFill>
                <a:srgbClr val="7030A0"/>
              </a:solidFill>
            </a:endParaRPr>
          </a:p>
        </p:txBody>
      </p:sp>
      <p:sp>
        <p:nvSpPr>
          <p:cNvPr id="3" name="Content Placeholder 2">
            <a:extLst>
              <a:ext uri="{FF2B5EF4-FFF2-40B4-BE49-F238E27FC236}">
                <a16:creationId xmlns:a16="http://schemas.microsoft.com/office/drawing/2014/main" id="{413C65BD-9295-A26A-662F-15E30A3ED0F5}"/>
              </a:ext>
            </a:extLst>
          </p:cNvPr>
          <p:cNvSpPr>
            <a:spLocks noGrp="1"/>
          </p:cNvSpPr>
          <p:nvPr>
            <p:ph idx="1"/>
          </p:nvPr>
        </p:nvSpPr>
        <p:spPr>
          <a:xfrm>
            <a:off x="798897" y="1572768"/>
            <a:ext cx="10164277" cy="5020056"/>
          </a:xfrm>
        </p:spPr>
        <p:txBody>
          <a:bodyPr>
            <a:noAutofit/>
          </a:bodyPr>
          <a:lstStyle/>
          <a:p>
            <a:r>
              <a:rPr lang="en-US" sz="2400" dirty="0">
                <a:solidFill>
                  <a:srgbClr val="C00000"/>
                </a:solidFill>
              </a:rPr>
              <a:t>Selection of a medicine</a:t>
            </a:r>
            <a:r>
              <a:rPr lang="en-US" sz="2400" dirty="0"/>
              <a:t>—irrational, inappropriate, and ineffective prescribing, overprescribing; under-prescribing and prescription errors, including illegibility.</a:t>
            </a:r>
          </a:p>
          <a:p>
            <a:r>
              <a:rPr lang="en-US" sz="2400" dirty="0">
                <a:solidFill>
                  <a:srgbClr val="C00000"/>
                </a:solidFill>
              </a:rPr>
              <a:t>Manufacturing the formulation to be used</a:t>
            </a:r>
            <a:r>
              <a:rPr lang="en-US" sz="2400" dirty="0"/>
              <a:t>—wrong strength, contaminants or adulterants, wrong or misleading packaging;</a:t>
            </a:r>
          </a:p>
          <a:p>
            <a:r>
              <a:rPr lang="en-US" sz="2400" dirty="0">
                <a:solidFill>
                  <a:srgbClr val="C00000"/>
                </a:solidFill>
              </a:rPr>
              <a:t>Dispensing -</a:t>
            </a:r>
            <a:r>
              <a:rPr lang="en-US" sz="2400" dirty="0">
                <a:solidFill>
                  <a:schemeClr val="tx1"/>
                </a:solidFill>
              </a:rPr>
              <a:t>w</a:t>
            </a:r>
            <a:r>
              <a:rPr lang="en-US" sz="2400" dirty="0"/>
              <a:t>rong drug, wrong formulation, wrong label; </a:t>
            </a:r>
          </a:p>
          <a:p>
            <a:r>
              <a:rPr lang="en-US" sz="2400" dirty="0">
                <a:solidFill>
                  <a:srgbClr val="C00000"/>
                </a:solidFill>
              </a:rPr>
              <a:t>Administering or taking the drug</a:t>
            </a:r>
            <a:r>
              <a:rPr lang="en-US" sz="2400" dirty="0"/>
              <a:t>—wrong dose, wrong route, wrong frequency, wrong duration; </a:t>
            </a:r>
          </a:p>
          <a:p>
            <a:r>
              <a:rPr lang="en-US" sz="2400" dirty="0">
                <a:solidFill>
                  <a:srgbClr val="C00000"/>
                </a:solidFill>
              </a:rPr>
              <a:t>Monitoring therapy</a:t>
            </a:r>
            <a:r>
              <a:rPr lang="en-US" sz="2400" dirty="0"/>
              <a:t>—failure to monitor for safety, alter therapy when required, or stopping the therapy at course completion. </a:t>
            </a:r>
            <a:endParaRPr lang="en-IN" sz="2400" dirty="0">
              <a:highlight>
                <a:srgbClr val="FFFF00"/>
              </a:highlight>
            </a:endParaRPr>
          </a:p>
        </p:txBody>
      </p:sp>
    </p:spTree>
    <p:extLst>
      <p:ext uri="{BB962C8B-B14F-4D97-AF65-F5344CB8AC3E}">
        <p14:creationId xmlns:p14="http://schemas.microsoft.com/office/powerpoint/2010/main" val="1846083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92AA0-7D03-B51C-AC75-5EA4DD31863E}"/>
              </a:ext>
            </a:extLst>
          </p:cNvPr>
          <p:cNvSpPr>
            <a:spLocks noGrp="1"/>
          </p:cNvSpPr>
          <p:nvPr>
            <p:ph type="title"/>
          </p:nvPr>
        </p:nvSpPr>
        <p:spPr/>
        <p:txBody>
          <a:bodyPr/>
          <a:lstStyle/>
          <a:p>
            <a:r>
              <a:rPr lang="en-IN" dirty="0"/>
              <a:t>        </a:t>
            </a:r>
            <a:r>
              <a:rPr lang="en-IN" dirty="0">
                <a:solidFill>
                  <a:srgbClr val="7030A0"/>
                </a:solidFill>
              </a:rPr>
              <a:t>Why do medication errors happen?</a:t>
            </a:r>
          </a:p>
        </p:txBody>
      </p:sp>
      <p:pic>
        <p:nvPicPr>
          <p:cNvPr id="5" name="Content Placeholder 4">
            <a:extLst>
              <a:ext uri="{FF2B5EF4-FFF2-40B4-BE49-F238E27FC236}">
                <a16:creationId xmlns:a16="http://schemas.microsoft.com/office/drawing/2014/main" id="{EB034A45-9338-94A9-F9D5-C2BC9C7B7FC8}"/>
              </a:ext>
            </a:extLst>
          </p:cNvPr>
          <p:cNvPicPr>
            <a:picLocks noGrp="1" noChangeAspect="1"/>
          </p:cNvPicPr>
          <p:nvPr>
            <p:ph idx="1"/>
          </p:nvPr>
        </p:nvPicPr>
        <p:blipFill>
          <a:blip r:embed="rId2"/>
          <a:stretch>
            <a:fillRect/>
          </a:stretch>
        </p:blipFill>
        <p:spPr>
          <a:xfrm>
            <a:off x="3678595" y="1515461"/>
            <a:ext cx="4538830" cy="4538830"/>
          </a:xfrm>
        </p:spPr>
      </p:pic>
    </p:spTree>
    <p:extLst>
      <p:ext uri="{BB962C8B-B14F-4D97-AF65-F5344CB8AC3E}">
        <p14:creationId xmlns:p14="http://schemas.microsoft.com/office/powerpoint/2010/main" val="324987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18802-4671-05EA-C632-929EF5DE80E4}"/>
              </a:ext>
            </a:extLst>
          </p:cNvPr>
          <p:cNvSpPr>
            <a:spLocks noGrp="1"/>
          </p:cNvSpPr>
          <p:nvPr>
            <p:ph type="title"/>
          </p:nvPr>
        </p:nvSpPr>
        <p:spPr>
          <a:xfrm>
            <a:off x="996594" y="265176"/>
            <a:ext cx="10171416" cy="1088136"/>
          </a:xfrm>
        </p:spPr>
        <p:txBody>
          <a:bodyPr>
            <a:normAutofit fontScale="90000"/>
          </a:bodyPr>
          <a:lstStyle/>
          <a:p>
            <a:r>
              <a:rPr lang="en-US" dirty="0"/>
              <a:t>   </a:t>
            </a:r>
            <a:r>
              <a:rPr lang="en-US" b="1" dirty="0">
                <a:solidFill>
                  <a:srgbClr val="7030A0"/>
                </a:solidFill>
              </a:rPr>
              <a:t>Contributory factors for medication errors</a:t>
            </a:r>
            <a:endParaRPr lang="en-IN" b="1" dirty="0">
              <a:solidFill>
                <a:srgbClr val="7030A0"/>
              </a:solidFill>
            </a:endParaRPr>
          </a:p>
        </p:txBody>
      </p:sp>
      <p:graphicFrame>
        <p:nvGraphicFramePr>
          <p:cNvPr id="4" name="Content Placeholder 3">
            <a:extLst>
              <a:ext uri="{FF2B5EF4-FFF2-40B4-BE49-F238E27FC236}">
                <a16:creationId xmlns:a16="http://schemas.microsoft.com/office/drawing/2014/main" id="{8F72AD21-5C94-03F1-6B07-2F498628F35D}"/>
              </a:ext>
            </a:extLst>
          </p:cNvPr>
          <p:cNvGraphicFramePr>
            <a:graphicFrameLocks noGrp="1"/>
          </p:cNvGraphicFramePr>
          <p:nvPr>
            <p:ph idx="1"/>
          </p:nvPr>
        </p:nvGraphicFramePr>
        <p:xfrm>
          <a:off x="1341438" y="1573213"/>
          <a:ext cx="9509125" cy="4141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77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B194-4A1F-92C8-F4FC-2F37D335A6E3}"/>
              </a:ext>
            </a:extLst>
          </p:cNvPr>
          <p:cNvSpPr>
            <a:spLocks noGrp="1"/>
          </p:cNvSpPr>
          <p:nvPr>
            <p:ph type="title"/>
          </p:nvPr>
        </p:nvSpPr>
        <p:spPr>
          <a:xfrm>
            <a:off x="1321870" y="265176"/>
            <a:ext cx="9509759" cy="1088136"/>
          </a:xfrm>
        </p:spPr>
        <p:txBody>
          <a:bodyPr/>
          <a:lstStyle/>
          <a:p>
            <a:r>
              <a:rPr lang="en-IN" dirty="0">
                <a:solidFill>
                  <a:srgbClr val="7030A0"/>
                </a:solidFill>
              </a:rPr>
              <a:t>Some patients are more vulnerable…….</a:t>
            </a:r>
          </a:p>
        </p:txBody>
      </p:sp>
      <p:sp>
        <p:nvSpPr>
          <p:cNvPr id="3" name="Content Placeholder 2">
            <a:extLst>
              <a:ext uri="{FF2B5EF4-FFF2-40B4-BE49-F238E27FC236}">
                <a16:creationId xmlns:a16="http://schemas.microsoft.com/office/drawing/2014/main" id="{8EF51FC1-DFEA-CD33-AC06-C7AAD41710FF}"/>
              </a:ext>
            </a:extLst>
          </p:cNvPr>
          <p:cNvSpPr>
            <a:spLocks noGrp="1"/>
          </p:cNvSpPr>
          <p:nvPr>
            <p:ph idx="1"/>
          </p:nvPr>
        </p:nvSpPr>
        <p:spPr/>
        <p:txBody>
          <a:bodyPr/>
          <a:lstStyle/>
          <a:p>
            <a:r>
              <a:rPr lang="en-IN" sz="2400" dirty="0"/>
              <a:t>Patients taking multiple medications</a:t>
            </a:r>
          </a:p>
          <a:p>
            <a:r>
              <a:rPr lang="en-IN" sz="2400" dirty="0"/>
              <a:t>Older patients</a:t>
            </a:r>
          </a:p>
          <a:p>
            <a:r>
              <a:rPr lang="en-IN" sz="2400" dirty="0"/>
              <a:t>Children and babies</a:t>
            </a:r>
          </a:p>
          <a:p>
            <a:r>
              <a:rPr lang="en-IN" sz="2400" dirty="0"/>
              <a:t>Those with memory problems  ( </a:t>
            </a:r>
            <a:r>
              <a:rPr lang="en-IN" sz="2400" dirty="0" err="1"/>
              <a:t>eg</a:t>
            </a:r>
            <a:r>
              <a:rPr lang="en-IN" sz="2400" dirty="0"/>
              <a:t> Alzheimer’s disease)</a:t>
            </a:r>
          </a:p>
          <a:p>
            <a:r>
              <a:rPr lang="en-IN" sz="2400" dirty="0"/>
              <a:t>Patients undergoing high risk surgeries</a:t>
            </a:r>
          </a:p>
          <a:p>
            <a:r>
              <a:rPr lang="en-IN" sz="2400" dirty="0"/>
              <a:t>Pregnant and lactating women</a:t>
            </a:r>
          </a:p>
          <a:p>
            <a:r>
              <a:rPr lang="en-IN" sz="2400" dirty="0"/>
              <a:t>Patients who cannot communicate well</a:t>
            </a:r>
          </a:p>
          <a:p>
            <a:endParaRPr lang="en-IN" dirty="0"/>
          </a:p>
        </p:txBody>
      </p:sp>
    </p:spTree>
    <p:extLst>
      <p:ext uri="{BB962C8B-B14F-4D97-AF65-F5344CB8AC3E}">
        <p14:creationId xmlns:p14="http://schemas.microsoft.com/office/powerpoint/2010/main" val="21395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5C4D-1839-EC7E-8817-3C7AB3975C13}"/>
              </a:ext>
            </a:extLst>
          </p:cNvPr>
          <p:cNvSpPr>
            <a:spLocks noGrp="1"/>
          </p:cNvSpPr>
          <p:nvPr>
            <p:ph type="title"/>
          </p:nvPr>
        </p:nvSpPr>
        <p:spPr/>
        <p:txBody>
          <a:bodyPr/>
          <a:lstStyle/>
          <a:p>
            <a:r>
              <a:rPr lang="en-IN" dirty="0"/>
              <a:t>  </a:t>
            </a:r>
            <a:r>
              <a:rPr lang="en-US" dirty="0">
                <a:solidFill>
                  <a:srgbClr val="7030A0"/>
                </a:solidFill>
              </a:rPr>
              <a:t>Planning for Safe Medication Practices</a:t>
            </a:r>
            <a:endParaRPr lang="en-IN" dirty="0">
              <a:solidFill>
                <a:srgbClr val="7030A0"/>
              </a:solidFill>
            </a:endParaRPr>
          </a:p>
        </p:txBody>
      </p:sp>
      <p:sp>
        <p:nvSpPr>
          <p:cNvPr id="3" name="Content Placeholder 2">
            <a:extLst>
              <a:ext uri="{FF2B5EF4-FFF2-40B4-BE49-F238E27FC236}">
                <a16:creationId xmlns:a16="http://schemas.microsoft.com/office/drawing/2014/main" id="{2F38C07F-B053-CFFA-DDF9-666B3582D19D}"/>
              </a:ext>
            </a:extLst>
          </p:cNvPr>
          <p:cNvSpPr>
            <a:spLocks noGrp="1"/>
          </p:cNvSpPr>
          <p:nvPr>
            <p:ph idx="1"/>
          </p:nvPr>
        </p:nvSpPr>
        <p:spPr>
          <a:xfrm>
            <a:off x="1341120" y="2300438"/>
            <a:ext cx="9509760" cy="1828800"/>
          </a:xfrm>
        </p:spPr>
        <p:txBody>
          <a:bodyPr>
            <a:normAutofit/>
          </a:bodyPr>
          <a:lstStyle/>
          <a:p>
            <a:pPr marL="45720" indent="0">
              <a:buNone/>
            </a:pPr>
            <a:r>
              <a:rPr lang="en-US" sz="2800" dirty="0"/>
              <a:t>Safe medication practices begin with placing medication safety as an organizational and departmental priority, and implementing a system that will support these practices. </a:t>
            </a:r>
          </a:p>
        </p:txBody>
      </p:sp>
    </p:spTree>
    <p:extLst>
      <p:ext uri="{BB962C8B-B14F-4D97-AF65-F5344CB8AC3E}">
        <p14:creationId xmlns:p14="http://schemas.microsoft.com/office/powerpoint/2010/main" val="337293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CBEBE-C7F3-C91D-3943-2F745785F06E}"/>
              </a:ext>
            </a:extLst>
          </p:cNvPr>
          <p:cNvSpPr>
            <a:spLocks noGrp="1"/>
          </p:cNvSpPr>
          <p:nvPr>
            <p:ph type="title"/>
          </p:nvPr>
        </p:nvSpPr>
        <p:spPr/>
        <p:txBody>
          <a:bodyPr>
            <a:normAutofit fontScale="90000"/>
          </a:bodyPr>
          <a:lstStyle/>
          <a:p>
            <a:r>
              <a:rPr lang="en-US" dirty="0"/>
              <a:t>                 </a:t>
            </a:r>
            <a:r>
              <a:rPr lang="en-US" dirty="0">
                <a:solidFill>
                  <a:srgbClr val="7030A0"/>
                </a:solidFill>
              </a:rPr>
              <a:t>Key supporting elements </a:t>
            </a:r>
            <a:br>
              <a:rPr lang="en-US" dirty="0"/>
            </a:br>
            <a:endParaRPr lang="en-IN" dirty="0"/>
          </a:p>
        </p:txBody>
      </p:sp>
      <p:sp>
        <p:nvSpPr>
          <p:cNvPr id="4" name="Rectangle: Rounded Corners 3">
            <a:extLst>
              <a:ext uri="{FF2B5EF4-FFF2-40B4-BE49-F238E27FC236}">
                <a16:creationId xmlns:a16="http://schemas.microsoft.com/office/drawing/2014/main" id="{034CF0BD-33E0-43B7-E25A-856C17A4ADC1}"/>
              </a:ext>
            </a:extLst>
          </p:cNvPr>
          <p:cNvSpPr/>
          <p:nvPr/>
        </p:nvSpPr>
        <p:spPr>
          <a:xfrm>
            <a:off x="1386040" y="1092468"/>
            <a:ext cx="9394255" cy="1088136"/>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A culture of safety built on principles of just culture that is supported at all levels of the organization </a:t>
            </a:r>
          </a:p>
        </p:txBody>
      </p:sp>
      <p:sp>
        <p:nvSpPr>
          <p:cNvPr id="5" name="Content Placeholder 4">
            <a:extLst>
              <a:ext uri="{FF2B5EF4-FFF2-40B4-BE49-F238E27FC236}">
                <a16:creationId xmlns:a16="http://schemas.microsoft.com/office/drawing/2014/main" id="{14617C77-A365-5963-DE90-459F43C81AC7}"/>
              </a:ext>
            </a:extLst>
          </p:cNvPr>
          <p:cNvSpPr>
            <a:spLocks noGrp="1"/>
          </p:cNvSpPr>
          <p:nvPr>
            <p:ph idx="1"/>
          </p:nvPr>
        </p:nvSpPr>
        <p:spPr>
          <a:xfrm>
            <a:off x="1340804" y="2414016"/>
            <a:ext cx="9509759" cy="941832"/>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45720" indent="0">
              <a:buNone/>
            </a:pPr>
            <a:endParaRPr lang="en-US" dirty="0">
              <a:solidFill>
                <a:schemeClr val="tx1"/>
              </a:solidFill>
            </a:endParaRPr>
          </a:p>
          <a:p>
            <a:pPr marL="45720" indent="0">
              <a:buNone/>
            </a:pPr>
            <a:r>
              <a:rPr lang="en-US" sz="2800" dirty="0">
                <a:solidFill>
                  <a:schemeClr val="tx1"/>
                </a:solidFill>
              </a:rPr>
              <a:t>System-based approach</a:t>
            </a:r>
          </a:p>
          <a:p>
            <a:endParaRPr lang="en-IN" dirty="0"/>
          </a:p>
        </p:txBody>
      </p:sp>
      <p:sp>
        <p:nvSpPr>
          <p:cNvPr id="6" name="Rectangle: Rounded Corners 5">
            <a:extLst>
              <a:ext uri="{FF2B5EF4-FFF2-40B4-BE49-F238E27FC236}">
                <a16:creationId xmlns:a16="http://schemas.microsoft.com/office/drawing/2014/main" id="{3A5B925E-6E94-C8F5-FEA1-44123F6447FC}"/>
              </a:ext>
            </a:extLst>
          </p:cNvPr>
          <p:cNvSpPr/>
          <p:nvPr/>
        </p:nvSpPr>
        <p:spPr>
          <a:xfrm>
            <a:off x="1340804" y="3487955"/>
            <a:ext cx="9588030" cy="914400"/>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An interdisciplinary medication safety team</a:t>
            </a:r>
          </a:p>
          <a:p>
            <a:r>
              <a:rPr lang="en-US" sz="2000" dirty="0">
                <a:solidFill>
                  <a:schemeClr val="tx1"/>
                </a:solidFill>
              </a:rPr>
              <a:t>An event-reporting system to assess and reduce the risk of errors</a:t>
            </a:r>
          </a:p>
        </p:txBody>
      </p:sp>
      <p:sp>
        <p:nvSpPr>
          <p:cNvPr id="7" name="Rectangle: Rounded Corners 6">
            <a:extLst>
              <a:ext uri="{FF2B5EF4-FFF2-40B4-BE49-F238E27FC236}">
                <a16:creationId xmlns:a16="http://schemas.microsoft.com/office/drawing/2014/main" id="{EC381895-DC37-4053-C244-4F7ACAF34C8E}"/>
              </a:ext>
            </a:extLst>
          </p:cNvPr>
          <p:cNvSpPr/>
          <p:nvPr/>
        </p:nvSpPr>
        <p:spPr>
          <a:xfrm>
            <a:off x="1327653" y="4576091"/>
            <a:ext cx="9601182" cy="1189442"/>
          </a:xfrm>
          <a:prstGeom prst="round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Continuous improvement philosophy regarding evaluation of errors and harm, and strong designs that assess and reduce the risk of errors.</a:t>
            </a:r>
            <a:endParaRPr lang="en-IN" sz="2000" dirty="0">
              <a:solidFill>
                <a:schemeClr val="tx1"/>
              </a:solidFill>
            </a:endParaRPr>
          </a:p>
        </p:txBody>
      </p:sp>
    </p:spTree>
    <p:extLst>
      <p:ext uri="{BB962C8B-B14F-4D97-AF65-F5344CB8AC3E}">
        <p14:creationId xmlns:p14="http://schemas.microsoft.com/office/powerpoint/2010/main" val="371350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0CF8C1-6FFB-9CE5-B6E2-CC5930627BD7}"/>
              </a:ext>
            </a:extLst>
          </p:cNvPr>
          <p:cNvSpPr>
            <a:spLocks noGrp="1"/>
          </p:cNvSpPr>
          <p:nvPr>
            <p:ph type="title"/>
          </p:nvPr>
        </p:nvSpPr>
        <p:spPr/>
        <p:txBody>
          <a:bodyPr/>
          <a:lstStyle/>
          <a:p>
            <a:r>
              <a:rPr lang="en-IN" dirty="0"/>
              <a:t>           </a:t>
            </a:r>
            <a:r>
              <a:rPr lang="en-IN" dirty="0">
                <a:solidFill>
                  <a:srgbClr val="7030A0"/>
                </a:solidFill>
              </a:rPr>
              <a:t>Towards safer prescribing</a:t>
            </a:r>
          </a:p>
        </p:txBody>
      </p:sp>
      <p:sp>
        <p:nvSpPr>
          <p:cNvPr id="5" name="Content Placeholder 4">
            <a:extLst>
              <a:ext uri="{FF2B5EF4-FFF2-40B4-BE49-F238E27FC236}">
                <a16:creationId xmlns:a16="http://schemas.microsoft.com/office/drawing/2014/main" id="{303DF7AA-70A4-F7CD-F5BB-770D3D20C7B6}"/>
              </a:ext>
            </a:extLst>
          </p:cNvPr>
          <p:cNvSpPr>
            <a:spLocks noGrp="1"/>
          </p:cNvSpPr>
          <p:nvPr>
            <p:ph idx="1"/>
          </p:nvPr>
        </p:nvSpPr>
        <p:spPr>
          <a:xfrm>
            <a:off x="1135781" y="1953928"/>
            <a:ext cx="9715099" cy="2127184"/>
          </a:xfrm>
        </p:spPr>
        <p:txBody>
          <a:bodyPr/>
          <a:lstStyle/>
          <a:p>
            <a:pPr>
              <a:buFont typeface="Wingdings" panose="05000000000000000000" pitchFamily="2" charset="2"/>
              <a:buChar char="§"/>
            </a:pPr>
            <a:r>
              <a:rPr lang="en-US" sz="2400" b="0" i="0" dirty="0">
                <a:solidFill>
                  <a:srgbClr val="161616"/>
                </a:solidFill>
                <a:effectLst/>
              </a:rPr>
              <a:t>Written prescriptions should be legible and preferably in full CAPITALS to avoid misinterpretation. </a:t>
            </a:r>
          </a:p>
          <a:p>
            <a:pPr>
              <a:buFont typeface="Wingdings" panose="05000000000000000000" pitchFamily="2" charset="2"/>
              <a:buChar char="§"/>
            </a:pPr>
            <a:r>
              <a:rPr lang="en-US" sz="2400" b="0" i="0" dirty="0">
                <a:solidFill>
                  <a:srgbClr val="161616"/>
                </a:solidFill>
                <a:effectLst/>
              </a:rPr>
              <a:t>As far as possible prescriptions should be typed and printed to avoid errors.</a:t>
            </a:r>
          </a:p>
          <a:p>
            <a:endParaRPr lang="en-IN" dirty="0"/>
          </a:p>
        </p:txBody>
      </p:sp>
      <p:pic>
        <p:nvPicPr>
          <p:cNvPr id="3" name="Picture 2">
            <a:extLst>
              <a:ext uri="{FF2B5EF4-FFF2-40B4-BE49-F238E27FC236}">
                <a16:creationId xmlns:a16="http://schemas.microsoft.com/office/drawing/2014/main" id="{C2C61A72-97CE-2576-726E-2EA57125BB57}"/>
              </a:ext>
            </a:extLst>
          </p:cNvPr>
          <p:cNvPicPr>
            <a:picLocks noChangeAspect="1"/>
          </p:cNvPicPr>
          <p:nvPr/>
        </p:nvPicPr>
        <p:blipFill>
          <a:blip r:embed="rId2"/>
          <a:stretch>
            <a:fillRect/>
          </a:stretch>
        </p:blipFill>
        <p:spPr>
          <a:xfrm>
            <a:off x="8453287" y="4562375"/>
            <a:ext cx="3384082" cy="2030449"/>
          </a:xfrm>
          <a:prstGeom prst="rect">
            <a:avLst/>
          </a:prstGeom>
        </p:spPr>
      </p:pic>
    </p:spTree>
    <p:extLst>
      <p:ext uri="{BB962C8B-B14F-4D97-AF65-F5344CB8AC3E}">
        <p14:creationId xmlns:p14="http://schemas.microsoft.com/office/powerpoint/2010/main" val="179509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ECA7-024F-F993-D489-AE1D7592348D}"/>
              </a:ext>
            </a:extLst>
          </p:cNvPr>
          <p:cNvSpPr>
            <a:spLocks noGrp="1"/>
          </p:cNvSpPr>
          <p:nvPr>
            <p:ph type="title"/>
          </p:nvPr>
        </p:nvSpPr>
        <p:spPr>
          <a:xfrm>
            <a:off x="1341120" y="265176"/>
            <a:ext cx="9509759" cy="813611"/>
          </a:xfrm>
        </p:spPr>
        <p:txBody>
          <a:bodyPr>
            <a:normAutofit/>
          </a:bodyPr>
          <a:lstStyle/>
          <a:p>
            <a:r>
              <a:rPr lang="en-IN" dirty="0"/>
              <a:t>               </a:t>
            </a:r>
            <a:r>
              <a:rPr lang="en-IN" dirty="0">
                <a:solidFill>
                  <a:srgbClr val="7030A0"/>
                </a:solidFill>
              </a:rPr>
              <a:t>Towards safer prescribing</a:t>
            </a:r>
          </a:p>
        </p:txBody>
      </p:sp>
      <p:sp>
        <p:nvSpPr>
          <p:cNvPr id="3" name="Content Placeholder 2">
            <a:extLst>
              <a:ext uri="{FF2B5EF4-FFF2-40B4-BE49-F238E27FC236}">
                <a16:creationId xmlns:a16="http://schemas.microsoft.com/office/drawing/2014/main" id="{0048A4BE-21FF-DFB6-2A8E-41E491CF4B35}"/>
              </a:ext>
            </a:extLst>
          </p:cNvPr>
          <p:cNvSpPr>
            <a:spLocks noGrp="1"/>
          </p:cNvSpPr>
          <p:nvPr>
            <p:ph idx="1"/>
          </p:nvPr>
        </p:nvSpPr>
        <p:spPr>
          <a:xfrm>
            <a:off x="946484" y="1582393"/>
            <a:ext cx="10045566" cy="4722154"/>
          </a:xfrm>
        </p:spPr>
        <p:txBody>
          <a:bodyPr>
            <a:normAutofit/>
          </a:bodyPr>
          <a:lstStyle/>
          <a:p>
            <a:r>
              <a:rPr lang="en-IN" dirty="0"/>
              <a:t>Prescribe using generic names</a:t>
            </a:r>
          </a:p>
          <a:p>
            <a:r>
              <a:rPr lang="en-IN" dirty="0"/>
              <a:t>Tailor your prescription to the individual patient</a:t>
            </a:r>
          </a:p>
          <a:p>
            <a:r>
              <a:rPr lang="en-US" dirty="0"/>
              <a:t>Include the name, dose, route, frequency and duration of every drug the patient is taking. </a:t>
            </a:r>
          </a:p>
          <a:p>
            <a:r>
              <a:rPr lang="en-US" dirty="0"/>
              <a:t>Ask about recently stopped medications. </a:t>
            </a:r>
          </a:p>
          <a:p>
            <a:r>
              <a:rPr lang="en-US" dirty="0"/>
              <a:t> Ask about over-the-counter medications, dietary supplements and complementary medicines. </a:t>
            </a:r>
          </a:p>
          <a:p>
            <a:r>
              <a:rPr lang="en-US" dirty="0"/>
              <a:t>Ask patients if there are any medications they have been advised to take, but do not actually take.  </a:t>
            </a:r>
            <a:endParaRPr lang="en-IN" dirty="0"/>
          </a:p>
          <a:p>
            <a:endParaRPr lang="en-IN" dirty="0"/>
          </a:p>
        </p:txBody>
      </p:sp>
      <p:sp>
        <p:nvSpPr>
          <p:cNvPr id="4" name="Rectangle 3">
            <a:extLst>
              <a:ext uri="{FF2B5EF4-FFF2-40B4-BE49-F238E27FC236}">
                <a16:creationId xmlns:a16="http://schemas.microsoft.com/office/drawing/2014/main" id="{1767EC44-E81C-2537-7B79-32093EF6B401}"/>
              </a:ext>
            </a:extLst>
          </p:cNvPr>
          <p:cNvSpPr/>
          <p:nvPr/>
        </p:nvSpPr>
        <p:spPr>
          <a:xfrm>
            <a:off x="2130392" y="5918467"/>
            <a:ext cx="7372950" cy="77216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WHO patient safety curriculum guide: multi-professional edition. 2011</a:t>
            </a:r>
            <a:endParaRPr lang="en-IN" dirty="0">
              <a:solidFill>
                <a:schemeClr val="tx1"/>
              </a:solidFill>
            </a:endParaRPr>
          </a:p>
        </p:txBody>
      </p:sp>
    </p:spTree>
    <p:extLst>
      <p:ext uri="{BB962C8B-B14F-4D97-AF65-F5344CB8AC3E}">
        <p14:creationId xmlns:p14="http://schemas.microsoft.com/office/powerpoint/2010/main" val="175957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10CB9-3435-73B3-9662-F11F600F74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CACBB-EBE6-2624-9A27-D9E568491F4B}"/>
              </a:ext>
            </a:extLst>
          </p:cNvPr>
          <p:cNvSpPr>
            <a:spLocks noGrp="1"/>
          </p:cNvSpPr>
          <p:nvPr>
            <p:ph type="title"/>
          </p:nvPr>
        </p:nvSpPr>
        <p:spPr>
          <a:xfrm>
            <a:off x="1344329" y="245925"/>
            <a:ext cx="9509759" cy="1088136"/>
          </a:xfrm>
        </p:spPr>
        <p:txBody>
          <a:bodyPr>
            <a:normAutofit/>
          </a:bodyPr>
          <a:lstStyle/>
          <a:p>
            <a:r>
              <a:rPr lang="en-IN" dirty="0"/>
              <a:t>    </a:t>
            </a:r>
            <a:r>
              <a:rPr lang="en-IN" dirty="0">
                <a:solidFill>
                  <a:srgbClr val="002060"/>
                </a:solidFill>
              </a:rPr>
              <a:t>Introduction: the burden of unsafe care</a:t>
            </a:r>
          </a:p>
        </p:txBody>
      </p:sp>
      <p:sp>
        <p:nvSpPr>
          <p:cNvPr id="3" name="Content Placeholder 2">
            <a:extLst>
              <a:ext uri="{FF2B5EF4-FFF2-40B4-BE49-F238E27FC236}">
                <a16:creationId xmlns:a16="http://schemas.microsoft.com/office/drawing/2014/main" id="{02D33927-AEAC-93E2-F131-5A55D61E0D83}"/>
              </a:ext>
            </a:extLst>
          </p:cNvPr>
          <p:cNvSpPr>
            <a:spLocks noGrp="1"/>
          </p:cNvSpPr>
          <p:nvPr>
            <p:ph idx="1"/>
          </p:nvPr>
        </p:nvSpPr>
        <p:spPr>
          <a:xfrm>
            <a:off x="702644" y="1572767"/>
            <a:ext cx="10761044" cy="5155292"/>
          </a:xfrm>
        </p:spPr>
        <p:txBody>
          <a:bodyPr>
            <a:normAutofit/>
          </a:bodyPr>
          <a:lstStyle/>
          <a:p>
            <a:r>
              <a:rPr lang="en-US" dirty="0"/>
              <a:t>Institute of Medicine Report , USA: estimated that 44 000–98 000 medical error deaths occur annually .*</a:t>
            </a:r>
          </a:p>
          <a:p>
            <a:r>
              <a:rPr lang="en-US" dirty="0"/>
              <a:t>There is one medication error/hospitalized patient /day and 1.5 million preventable adverse drug events per year. **</a:t>
            </a:r>
          </a:p>
          <a:p>
            <a:r>
              <a:rPr lang="en-US" dirty="0"/>
              <a:t>Medication-related harm may be the cause of about 1/10th of hospitalizations and about 1/5th of patients admitted to hospitals experience medication-related harm .</a:t>
            </a:r>
          </a:p>
          <a:p>
            <a:r>
              <a:rPr lang="en-US" dirty="0"/>
              <a:t>In developing countries, the probability of patients being harmed in hospitals is higher than it is in industrialized nations.</a:t>
            </a:r>
          </a:p>
          <a:p>
            <a:endParaRPr lang="en-US" dirty="0"/>
          </a:p>
          <a:p>
            <a:pPr marL="45720" indent="0">
              <a:buNone/>
            </a:pPr>
            <a:r>
              <a:rPr lang="en-US" dirty="0"/>
              <a:t>*</a:t>
            </a:r>
            <a:r>
              <a:rPr lang="en-US" sz="1400" dirty="0">
                <a:solidFill>
                  <a:srgbClr val="7030A0"/>
                </a:solidFill>
              </a:rPr>
              <a:t>Kohn LT, Corrigan JM, Donaldson MS, eds. To err is human: building a safer health system. 1999.</a:t>
            </a:r>
          </a:p>
          <a:p>
            <a:pPr marL="45720" indent="0">
              <a:buNone/>
            </a:pPr>
            <a:r>
              <a:rPr lang="en-US" sz="1400" dirty="0">
                <a:solidFill>
                  <a:srgbClr val="7030A0"/>
                </a:solidFill>
              </a:rPr>
              <a:t>**Institute of Medicine. Preventing medication errors. Report brief. Washington, DC, National Academies Press, 2006.</a:t>
            </a:r>
          </a:p>
          <a:p>
            <a:endParaRPr lang="en-IN" dirty="0"/>
          </a:p>
        </p:txBody>
      </p:sp>
    </p:spTree>
    <p:extLst>
      <p:ext uri="{BB962C8B-B14F-4D97-AF65-F5344CB8AC3E}">
        <p14:creationId xmlns:p14="http://schemas.microsoft.com/office/powerpoint/2010/main" val="390348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1EA96-778C-9A95-C535-233237D29ED5}"/>
              </a:ext>
            </a:extLst>
          </p:cNvPr>
          <p:cNvSpPr>
            <a:spLocks noGrp="1"/>
          </p:cNvSpPr>
          <p:nvPr>
            <p:ph type="title"/>
          </p:nvPr>
        </p:nvSpPr>
        <p:spPr/>
        <p:txBody>
          <a:bodyPr/>
          <a:lstStyle/>
          <a:p>
            <a:r>
              <a:rPr lang="en-IN" dirty="0">
                <a:solidFill>
                  <a:srgbClr val="7030A0"/>
                </a:solidFill>
              </a:rPr>
              <a:t>                    Towards safer prescribing</a:t>
            </a:r>
            <a:endParaRPr lang="en-IN" dirty="0"/>
          </a:p>
        </p:txBody>
      </p:sp>
      <p:sp>
        <p:nvSpPr>
          <p:cNvPr id="3" name="Content Placeholder 2">
            <a:extLst>
              <a:ext uri="{FF2B5EF4-FFF2-40B4-BE49-F238E27FC236}">
                <a16:creationId xmlns:a16="http://schemas.microsoft.com/office/drawing/2014/main" id="{C074460D-617F-CBFC-C053-49725C3EB660}"/>
              </a:ext>
            </a:extLst>
          </p:cNvPr>
          <p:cNvSpPr>
            <a:spLocks noGrp="1"/>
          </p:cNvSpPr>
          <p:nvPr>
            <p:ph idx="1"/>
          </p:nvPr>
        </p:nvSpPr>
        <p:spPr/>
        <p:txBody>
          <a:bodyPr>
            <a:noAutofit/>
          </a:bodyPr>
          <a:lstStyle/>
          <a:p>
            <a:r>
              <a:rPr lang="en-US" sz="2400" dirty="0"/>
              <a:t>Consider drug–drug and drug–food interactions, medications that can be ceased and medications that may be causing side-effects. </a:t>
            </a:r>
          </a:p>
          <a:p>
            <a:r>
              <a:rPr lang="en-US" sz="2400" dirty="0"/>
              <a:t>Always include a thorough allergy history</a:t>
            </a:r>
          </a:p>
          <a:p>
            <a:r>
              <a:rPr lang="en-US" sz="2400" dirty="0"/>
              <a:t>Be very familiar with the medications prescribed</a:t>
            </a:r>
          </a:p>
          <a:p>
            <a:r>
              <a:rPr lang="en-US" sz="2400" dirty="0"/>
              <a:t>Use reliable, evidence-based sources of information for unfamiliar medications. </a:t>
            </a:r>
          </a:p>
          <a:p>
            <a:r>
              <a:rPr lang="en-IN" sz="2400" dirty="0"/>
              <a:t>Communicate clearly to the patient. </a:t>
            </a:r>
          </a:p>
        </p:txBody>
      </p:sp>
      <p:sp>
        <p:nvSpPr>
          <p:cNvPr id="4" name="Rectangle 3">
            <a:extLst>
              <a:ext uri="{FF2B5EF4-FFF2-40B4-BE49-F238E27FC236}">
                <a16:creationId xmlns:a16="http://schemas.microsoft.com/office/drawing/2014/main" id="{661B24D4-C415-039E-78AA-A7C282861774}"/>
              </a:ext>
            </a:extLst>
          </p:cNvPr>
          <p:cNvSpPr/>
          <p:nvPr/>
        </p:nvSpPr>
        <p:spPr>
          <a:xfrm>
            <a:off x="2294022" y="5934456"/>
            <a:ext cx="7372950" cy="77216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WHO patient safety curriculum guide: multi-professional edition. 2011</a:t>
            </a:r>
            <a:endParaRPr lang="en-IN" dirty="0">
              <a:solidFill>
                <a:schemeClr val="tx1"/>
              </a:solidFill>
            </a:endParaRPr>
          </a:p>
        </p:txBody>
      </p:sp>
    </p:spTree>
    <p:extLst>
      <p:ext uri="{BB962C8B-B14F-4D97-AF65-F5344CB8AC3E}">
        <p14:creationId xmlns:p14="http://schemas.microsoft.com/office/powerpoint/2010/main" val="58640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6AA55B-EDF4-DE17-FE8D-028E887B94AB}"/>
              </a:ext>
            </a:extLst>
          </p:cNvPr>
          <p:cNvSpPr>
            <a:spLocks noGrp="1"/>
          </p:cNvSpPr>
          <p:nvPr>
            <p:ph type="title"/>
          </p:nvPr>
        </p:nvSpPr>
        <p:spPr/>
        <p:txBody>
          <a:bodyPr/>
          <a:lstStyle/>
          <a:p>
            <a:r>
              <a:rPr lang="en-IN" dirty="0"/>
              <a:t>                      </a:t>
            </a:r>
            <a:r>
              <a:rPr lang="en-IN" dirty="0">
                <a:solidFill>
                  <a:srgbClr val="7030A0"/>
                </a:solidFill>
              </a:rPr>
              <a:t>High alert medications</a:t>
            </a:r>
          </a:p>
        </p:txBody>
      </p:sp>
      <p:sp>
        <p:nvSpPr>
          <p:cNvPr id="9" name="Content Placeholder 8">
            <a:extLst>
              <a:ext uri="{FF2B5EF4-FFF2-40B4-BE49-F238E27FC236}">
                <a16:creationId xmlns:a16="http://schemas.microsoft.com/office/drawing/2014/main" id="{C63CB95E-FEFB-B2E6-CB41-6B461ADDF190}"/>
              </a:ext>
            </a:extLst>
          </p:cNvPr>
          <p:cNvSpPr>
            <a:spLocks noGrp="1"/>
          </p:cNvSpPr>
          <p:nvPr>
            <p:ph sz="half" idx="2"/>
          </p:nvPr>
        </p:nvSpPr>
        <p:spPr>
          <a:xfrm>
            <a:off x="7157663" y="1727395"/>
            <a:ext cx="4572000" cy="4142232"/>
          </a:xfrm>
        </p:spPr>
        <p:txBody>
          <a:bodyPr>
            <a:normAutofit/>
          </a:bodyPr>
          <a:lstStyle/>
          <a:p>
            <a:r>
              <a:rPr lang="en-US" sz="2400" dirty="0"/>
              <a:t>Drugs that bear a heightened risk of causing significant patient harm when they are used in error.</a:t>
            </a:r>
          </a:p>
          <a:p>
            <a:r>
              <a:rPr lang="en-US" sz="2400" dirty="0"/>
              <a:t>The consequences of an error are clearly more devastating to patients. </a:t>
            </a:r>
            <a:endParaRPr lang="en-IN" sz="2400" dirty="0"/>
          </a:p>
        </p:txBody>
      </p:sp>
      <p:pic>
        <p:nvPicPr>
          <p:cNvPr id="5" name="Content Placeholder 4">
            <a:extLst>
              <a:ext uri="{FF2B5EF4-FFF2-40B4-BE49-F238E27FC236}">
                <a16:creationId xmlns:a16="http://schemas.microsoft.com/office/drawing/2014/main" id="{C3D17CA9-ED4E-66F7-977D-12A7A9F7A509}"/>
              </a:ext>
            </a:extLst>
          </p:cNvPr>
          <p:cNvPicPr>
            <a:picLocks noGrp="1" noChangeAspect="1"/>
          </p:cNvPicPr>
          <p:nvPr>
            <p:ph sz="half" idx="1"/>
          </p:nvPr>
        </p:nvPicPr>
        <p:blipFill>
          <a:blip r:embed="rId2"/>
          <a:srcRect l="20479" t="22432" r="23499" b="5131"/>
          <a:stretch/>
        </p:blipFill>
        <p:spPr>
          <a:xfrm>
            <a:off x="462336" y="1469203"/>
            <a:ext cx="5633663" cy="4448881"/>
          </a:xfrm>
        </p:spPr>
      </p:pic>
      <p:sp>
        <p:nvSpPr>
          <p:cNvPr id="7" name="TextBox 6">
            <a:extLst>
              <a:ext uri="{FF2B5EF4-FFF2-40B4-BE49-F238E27FC236}">
                <a16:creationId xmlns:a16="http://schemas.microsoft.com/office/drawing/2014/main" id="{F72296A9-9D17-D4E6-8235-FB374343AB2E}"/>
              </a:ext>
            </a:extLst>
          </p:cNvPr>
          <p:cNvSpPr txBox="1"/>
          <p:nvPr/>
        </p:nvSpPr>
        <p:spPr>
          <a:xfrm>
            <a:off x="2465799" y="5965588"/>
            <a:ext cx="6585734" cy="461665"/>
          </a:xfrm>
          <a:prstGeom prst="rect">
            <a:avLst/>
          </a:prstGeom>
          <a:noFill/>
        </p:spPr>
        <p:txBody>
          <a:bodyPr wrap="square">
            <a:spAutoFit/>
          </a:bodyPr>
          <a:lstStyle/>
          <a:p>
            <a:r>
              <a:rPr lang="en-US" sz="2400" b="0" i="1" baseline="30000" dirty="0">
                <a:solidFill>
                  <a:srgbClr val="12242E"/>
                </a:solidFill>
                <a:effectLst/>
                <a:latin typeface="Times New Roman" panose="02020603050405020304" pitchFamily="18" charset="0"/>
                <a:cs typeface="Times New Roman" panose="02020603050405020304" pitchFamily="18" charset="0"/>
              </a:rPr>
              <a:t>ISMP List of High-Alert Medications in Acute Care Settings</a:t>
            </a:r>
            <a:r>
              <a:rPr lang="en-US" sz="2400" b="0" i="0" baseline="30000" dirty="0">
                <a:solidFill>
                  <a:srgbClr val="12242E"/>
                </a:solidFill>
                <a:effectLst/>
                <a:latin typeface="Times New Roman" panose="02020603050405020304" pitchFamily="18" charset="0"/>
                <a:cs typeface="Times New Roman" panose="02020603050405020304" pitchFamily="18" charset="0"/>
              </a:rPr>
              <a:t>. ISMP; 2024.</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74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35E2B-A335-E6A5-5406-FFCE2DBB092F}"/>
              </a:ext>
            </a:extLst>
          </p:cNvPr>
          <p:cNvSpPr>
            <a:spLocks noGrp="1"/>
          </p:cNvSpPr>
          <p:nvPr>
            <p:ph type="title"/>
          </p:nvPr>
        </p:nvSpPr>
        <p:spPr>
          <a:xfrm>
            <a:off x="1705510" y="671748"/>
            <a:ext cx="9534418" cy="618870"/>
          </a:xfrm>
          <a:solidFill>
            <a:schemeClr val="accent2">
              <a:lumMod val="60000"/>
              <a:lumOff val="40000"/>
            </a:schemeClr>
          </a:solidFill>
        </p:spPr>
        <p:txBody>
          <a:bodyPr>
            <a:normAutofit fontScale="90000"/>
          </a:bodyPr>
          <a:lstStyle/>
          <a:p>
            <a:r>
              <a:rPr lang="en-IN" dirty="0"/>
              <a:t>                   </a:t>
            </a:r>
            <a:br>
              <a:rPr lang="en-IN" dirty="0"/>
            </a:br>
            <a:r>
              <a:rPr lang="en-IN" dirty="0"/>
              <a:t> TALLMAN lettering for similar drug names</a:t>
            </a:r>
          </a:p>
        </p:txBody>
      </p:sp>
      <p:pic>
        <p:nvPicPr>
          <p:cNvPr id="5" name="Content Placeholder 4">
            <a:extLst>
              <a:ext uri="{FF2B5EF4-FFF2-40B4-BE49-F238E27FC236}">
                <a16:creationId xmlns:a16="http://schemas.microsoft.com/office/drawing/2014/main" id="{93305436-CFE2-1F38-3173-8F6A227348D3}"/>
              </a:ext>
            </a:extLst>
          </p:cNvPr>
          <p:cNvPicPr>
            <a:picLocks noGrp="1" noChangeAspect="1"/>
          </p:cNvPicPr>
          <p:nvPr>
            <p:ph idx="1"/>
          </p:nvPr>
        </p:nvPicPr>
        <p:blipFill>
          <a:blip r:embed="rId2"/>
          <a:srcRect l="24322" t="16128" r="25341" b="49831"/>
          <a:stretch/>
        </p:blipFill>
        <p:spPr>
          <a:xfrm>
            <a:off x="1478505" y="1545638"/>
            <a:ext cx="9902167" cy="4331179"/>
          </a:xfrm>
          <a:ln w="28575">
            <a:solidFill>
              <a:schemeClr val="accent1"/>
            </a:solidFill>
          </a:ln>
        </p:spPr>
      </p:pic>
    </p:spTree>
    <p:extLst>
      <p:ext uri="{BB962C8B-B14F-4D97-AF65-F5344CB8AC3E}">
        <p14:creationId xmlns:p14="http://schemas.microsoft.com/office/powerpoint/2010/main" val="26316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68B7DD-0D41-6E95-7940-6A1F75830966}"/>
              </a:ext>
            </a:extLst>
          </p:cNvPr>
          <p:cNvSpPr>
            <a:spLocks noGrp="1"/>
          </p:cNvSpPr>
          <p:nvPr>
            <p:ph type="title"/>
          </p:nvPr>
        </p:nvSpPr>
        <p:spPr/>
        <p:txBody>
          <a:bodyPr/>
          <a:lstStyle/>
          <a:p>
            <a:r>
              <a:rPr lang="en-IN" dirty="0"/>
              <a:t>             Storage of medications</a:t>
            </a:r>
          </a:p>
        </p:txBody>
      </p:sp>
      <p:sp>
        <p:nvSpPr>
          <p:cNvPr id="6" name="Content Placeholder 5">
            <a:extLst>
              <a:ext uri="{FF2B5EF4-FFF2-40B4-BE49-F238E27FC236}">
                <a16:creationId xmlns:a16="http://schemas.microsoft.com/office/drawing/2014/main" id="{A2B0D36C-0A2B-4ACF-9A84-43063DE05720}"/>
              </a:ext>
            </a:extLst>
          </p:cNvPr>
          <p:cNvSpPr>
            <a:spLocks noGrp="1"/>
          </p:cNvSpPr>
          <p:nvPr>
            <p:ph sz="half" idx="2"/>
          </p:nvPr>
        </p:nvSpPr>
        <p:spPr/>
        <p:txBody>
          <a:bodyPr>
            <a:normAutofit/>
          </a:bodyPr>
          <a:lstStyle/>
          <a:p>
            <a:r>
              <a:rPr lang="en-US" sz="2400" dirty="0"/>
              <a:t>Organize the workplace</a:t>
            </a:r>
          </a:p>
          <a:p>
            <a:r>
              <a:rPr lang="en-US" sz="2400" dirty="0"/>
              <a:t>Take the time to store drugs properly</a:t>
            </a:r>
          </a:p>
          <a:p>
            <a:r>
              <a:rPr lang="en-US" sz="2400" dirty="0"/>
              <a:t>Be mindful of optimum storage temperature of medicines</a:t>
            </a:r>
            <a:endParaRPr lang="en-IN" sz="2400" dirty="0"/>
          </a:p>
        </p:txBody>
      </p:sp>
      <p:pic>
        <p:nvPicPr>
          <p:cNvPr id="14" name="Content Placeholder 13">
            <a:extLst>
              <a:ext uri="{FF2B5EF4-FFF2-40B4-BE49-F238E27FC236}">
                <a16:creationId xmlns:a16="http://schemas.microsoft.com/office/drawing/2014/main" id="{04DDEDD7-EFA8-974B-773E-B615207ECAE7}"/>
              </a:ext>
            </a:extLst>
          </p:cNvPr>
          <p:cNvPicPr>
            <a:picLocks noGrp="1" noChangeAspect="1"/>
          </p:cNvPicPr>
          <p:nvPr>
            <p:ph sz="half" idx="1"/>
          </p:nvPr>
        </p:nvPicPr>
        <p:blipFill>
          <a:blip r:embed="rId2"/>
          <a:stretch>
            <a:fillRect/>
          </a:stretch>
        </p:blipFill>
        <p:spPr>
          <a:xfrm>
            <a:off x="1366637" y="1573213"/>
            <a:ext cx="4521601" cy="4141787"/>
          </a:xfrm>
        </p:spPr>
      </p:pic>
    </p:spTree>
    <p:extLst>
      <p:ext uri="{BB962C8B-B14F-4D97-AF65-F5344CB8AC3E}">
        <p14:creationId xmlns:p14="http://schemas.microsoft.com/office/powerpoint/2010/main" val="10473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6517-9251-77A6-B0DA-18EB36A0846C}"/>
              </a:ext>
            </a:extLst>
          </p:cNvPr>
          <p:cNvSpPr>
            <a:spLocks noGrp="1"/>
          </p:cNvSpPr>
          <p:nvPr>
            <p:ph type="title"/>
          </p:nvPr>
        </p:nvSpPr>
        <p:spPr/>
        <p:txBody>
          <a:bodyPr/>
          <a:lstStyle/>
          <a:p>
            <a:r>
              <a:rPr lang="en-IN" dirty="0"/>
              <a:t>                      </a:t>
            </a:r>
            <a:r>
              <a:rPr lang="en-IN" dirty="0">
                <a:solidFill>
                  <a:srgbClr val="7030A0"/>
                </a:solidFill>
              </a:rPr>
              <a:t>Sound-alike drugs</a:t>
            </a:r>
          </a:p>
        </p:txBody>
      </p:sp>
      <p:graphicFrame>
        <p:nvGraphicFramePr>
          <p:cNvPr id="5" name="Content Placeholder 4">
            <a:extLst>
              <a:ext uri="{FF2B5EF4-FFF2-40B4-BE49-F238E27FC236}">
                <a16:creationId xmlns:a16="http://schemas.microsoft.com/office/drawing/2014/main" id="{7A59E390-0043-8BE9-CBE8-6618100F96CB}"/>
              </a:ext>
            </a:extLst>
          </p:cNvPr>
          <p:cNvGraphicFramePr>
            <a:graphicFrameLocks noGrp="1"/>
          </p:cNvGraphicFramePr>
          <p:nvPr>
            <p:ph idx="1"/>
            <p:extLst>
              <p:ext uri="{D42A27DB-BD31-4B8C-83A1-F6EECF244321}">
                <p14:modId xmlns:p14="http://schemas.microsoft.com/office/powerpoint/2010/main" val="2279086189"/>
              </p:ext>
            </p:extLst>
          </p:nvPr>
        </p:nvGraphicFramePr>
        <p:xfrm>
          <a:off x="2791326" y="1775343"/>
          <a:ext cx="6689557" cy="3065921"/>
        </p:xfrm>
        <a:graphic>
          <a:graphicData uri="http://schemas.openxmlformats.org/drawingml/2006/table">
            <a:tbl>
              <a:tblPr firstRow="1" bandRow="1">
                <a:tableStyleId>{ED083AE6-46FA-4A59-8FB0-9F97EB10719F}</a:tableStyleId>
              </a:tblPr>
              <a:tblGrid>
                <a:gridCol w="3103542">
                  <a:extLst>
                    <a:ext uri="{9D8B030D-6E8A-4147-A177-3AD203B41FA5}">
                      <a16:colId xmlns:a16="http://schemas.microsoft.com/office/drawing/2014/main" val="4275362327"/>
                    </a:ext>
                  </a:extLst>
                </a:gridCol>
                <a:gridCol w="3586015">
                  <a:extLst>
                    <a:ext uri="{9D8B030D-6E8A-4147-A177-3AD203B41FA5}">
                      <a16:colId xmlns:a16="http://schemas.microsoft.com/office/drawing/2014/main" val="1056969253"/>
                    </a:ext>
                  </a:extLst>
                </a:gridCol>
              </a:tblGrid>
              <a:tr h="861705">
                <a:tc>
                  <a:txBody>
                    <a:bodyPr/>
                    <a:lstStyle/>
                    <a:p>
                      <a:r>
                        <a:rPr lang="en-IN" sz="2000" dirty="0" err="1"/>
                        <a:t>Glynase</a:t>
                      </a:r>
                      <a:endParaRPr lang="en-IN" sz="2000" dirty="0"/>
                    </a:p>
                    <a:p>
                      <a:r>
                        <a:rPr lang="en-IN" sz="2000" dirty="0"/>
                        <a:t>             </a:t>
                      </a:r>
                      <a:r>
                        <a:rPr lang="en-IN" sz="2000" dirty="0">
                          <a:solidFill>
                            <a:schemeClr val="accent3">
                              <a:lumMod val="60000"/>
                              <a:lumOff val="40000"/>
                            </a:schemeClr>
                          </a:solidFill>
                        </a:rPr>
                        <a:t>Glyburide8</a:t>
                      </a:r>
                    </a:p>
                  </a:txBody>
                  <a:tcPr/>
                </a:tc>
                <a:tc>
                  <a:txBody>
                    <a:bodyPr/>
                    <a:lstStyle/>
                    <a:p>
                      <a:r>
                        <a:rPr lang="en-IN" sz="2000" dirty="0"/>
                        <a:t>  </a:t>
                      </a:r>
                      <a:r>
                        <a:rPr lang="en-IN" sz="2000" dirty="0" err="1"/>
                        <a:t>Zinase</a:t>
                      </a:r>
                      <a:endParaRPr lang="en-IN" sz="2000" dirty="0"/>
                    </a:p>
                    <a:p>
                      <a:r>
                        <a:rPr lang="en-IN" sz="2000" dirty="0"/>
                        <a:t>               </a:t>
                      </a:r>
                      <a:r>
                        <a:rPr lang="en-IN" sz="2000" dirty="0" err="1">
                          <a:solidFill>
                            <a:schemeClr val="accent3">
                              <a:lumMod val="60000"/>
                              <a:lumOff val="40000"/>
                            </a:schemeClr>
                          </a:solidFill>
                        </a:rPr>
                        <a:t>Serratiopeptidse</a:t>
                      </a:r>
                      <a:r>
                        <a:rPr lang="en-IN" sz="2000" dirty="0">
                          <a:solidFill>
                            <a:schemeClr val="accent3">
                              <a:lumMod val="60000"/>
                              <a:lumOff val="40000"/>
                            </a:schemeClr>
                          </a:solidFill>
                        </a:rPr>
                        <a:t>*</a:t>
                      </a:r>
                    </a:p>
                  </a:txBody>
                  <a:tcPr/>
                </a:tc>
                <a:extLst>
                  <a:ext uri="{0D108BD9-81ED-4DB2-BD59-A6C34878D82A}">
                    <a16:rowId xmlns:a16="http://schemas.microsoft.com/office/drawing/2014/main" val="1118712052"/>
                  </a:ext>
                </a:extLst>
              </a:tr>
              <a:tr h="861705">
                <a:tc>
                  <a:txBody>
                    <a:bodyPr/>
                    <a:lstStyle/>
                    <a:p>
                      <a:r>
                        <a:rPr lang="en-IN" sz="2000" b="1" dirty="0"/>
                        <a:t>Diamox</a:t>
                      </a:r>
                    </a:p>
                    <a:p>
                      <a:r>
                        <a:rPr lang="en-IN" sz="2000" dirty="0"/>
                        <a:t>                                   </a:t>
                      </a:r>
                      <a:r>
                        <a:rPr lang="en-IN" sz="2000" b="1" dirty="0">
                          <a:solidFill>
                            <a:schemeClr val="accent3">
                              <a:lumMod val="60000"/>
                              <a:lumOff val="40000"/>
                            </a:schemeClr>
                          </a:solidFill>
                        </a:rPr>
                        <a:t>Acetazolamide*</a:t>
                      </a:r>
                    </a:p>
                  </a:txBody>
                  <a:tcPr/>
                </a:tc>
                <a:tc>
                  <a:txBody>
                    <a:bodyPr/>
                    <a:lstStyle/>
                    <a:p>
                      <a:r>
                        <a:rPr lang="en-IN" sz="2000" dirty="0"/>
                        <a:t>   </a:t>
                      </a:r>
                      <a:r>
                        <a:rPr lang="en-IN" sz="2000" b="1" dirty="0" err="1"/>
                        <a:t>Zimox</a:t>
                      </a:r>
                      <a:endParaRPr lang="en-IN" sz="2000" b="1" dirty="0"/>
                    </a:p>
                    <a:p>
                      <a:r>
                        <a:rPr lang="en-IN" sz="2000" dirty="0"/>
                        <a:t>                </a:t>
                      </a:r>
                      <a:r>
                        <a:rPr lang="en-IN" sz="2000" b="1" dirty="0">
                          <a:solidFill>
                            <a:schemeClr val="accent3">
                              <a:lumMod val="60000"/>
                              <a:lumOff val="40000"/>
                            </a:schemeClr>
                          </a:solidFill>
                        </a:rPr>
                        <a:t>Amoxycillin*</a:t>
                      </a:r>
                    </a:p>
                  </a:txBody>
                  <a:tcPr/>
                </a:tc>
                <a:extLst>
                  <a:ext uri="{0D108BD9-81ED-4DB2-BD59-A6C34878D82A}">
                    <a16:rowId xmlns:a16="http://schemas.microsoft.com/office/drawing/2014/main" val="3102868434"/>
                  </a:ext>
                </a:extLst>
              </a:tr>
              <a:tr h="1198376">
                <a:tc>
                  <a:txBody>
                    <a:bodyPr/>
                    <a:lstStyle/>
                    <a:p>
                      <a:r>
                        <a:rPr lang="en-IN" sz="2000" b="1" dirty="0"/>
                        <a:t>Inderal</a:t>
                      </a:r>
                    </a:p>
                    <a:p>
                      <a:r>
                        <a:rPr lang="en-IN" sz="2000" dirty="0"/>
                        <a:t>                  </a:t>
                      </a:r>
                      <a:r>
                        <a:rPr lang="en-IN" sz="2000" b="1" dirty="0">
                          <a:solidFill>
                            <a:schemeClr val="accent3">
                              <a:lumMod val="60000"/>
                              <a:lumOff val="40000"/>
                            </a:schemeClr>
                          </a:solidFill>
                        </a:rPr>
                        <a:t>Propranolol*</a:t>
                      </a:r>
                    </a:p>
                    <a:p>
                      <a:r>
                        <a:rPr lang="en-IN" sz="2000" b="1" dirty="0">
                          <a:solidFill>
                            <a:schemeClr val="accent3">
                              <a:lumMod val="60000"/>
                              <a:lumOff val="40000"/>
                            </a:schemeClr>
                          </a:solidFill>
                        </a:rPr>
                        <a:t> </a:t>
                      </a:r>
                    </a:p>
                  </a:txBody>
                  <a:tcPr/>
                </a:tc>
                <a:tc>
                  <a:txBody>
                    <a:bodyPr/>
                    <a:lstStyle/>
                    <a:p>
                      <a:r>
                        <a:rPr lang="en-IN" sz="2000" dirty="0"/>
                        <a:t>  </a:t>
                      </a:r>
                      <a:r>
                        <a:rPr lang="en-IN" sz="2000" b="1" dirty="0" err="1"/>
                        <a:t>Incidal</a:t>
                      </a:r>
                      <a:endParaRPr lang="en-IN" sz="2000" b="1" dirty="0"/>
                    </a:p>
                    <a:p>
                      <a:r>
                        <a:rPr lang="en-IN" sz="2000" dirty="0"/>
                        <a:t>                  </a:t>
                      </a:r>
                      <a:r>
                        <a:rPr lang="en-IN" sz="2000" b="1" dirty="0">
                          <a:solidFill>
                            <a:schemeClr val="accent3">
                              <a:lumMod val="60000"/>
                              <a:lumOff val="40000"/>
                            </a:schemeClr>
                          </a:solidFill>
                        </a:rPr>
                        <a:t>Cetirizine*</a:t>
                      </a:r>
                    </a:p>
                  </a:txBody>
                  <a:tcPr/>
                </a:tc>
                <a:extLst>
                  <a:ext uri="{0D108BD9-81ED-4DB2-BD59-A6C34878D82A}">
                    <a16:rowId xmlns:a16="http://schemas.microsoft.com/office/drawing/2014/main" val="2509961370"/>
                  </a:ext>
                </a:extLst>
              </a:tr>
            </a:tbl>
          </a:graphicData>
        </a:graphic>
      </p:graphicFrame>
      <p:pic>
        <p:nvPicPr>
          <p:cNvPr id="1026" name="Picture 2" descr="Be Careful Instrumental by IntlShow ...">
            <a:extLst>
              <a:ext uri="{FF2B5EF4-FFF2-40B4-BE49-F238E27FC236}">
                <a16:creationId xmlns:a16="http://schemas.microsoft.com/office/drawing/2014/main" id="{2D85EA73-86F9-8EFB-A1F3-E5648A6847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2572" y="454237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FA64621-FC2B-009E-5438-DD5E26C43F4F}"/>
              </a:ext>
            </a:extLst>
          </p:cNvPr>
          <p:cNvSpPr/>
          <p:nvPr/>
        </p:nvSpPr>
        <p:spPr>
          <a:xfrm>
            <a:off x="3082247" y="5464960"/>
            <a:ext cx="4274050" cy="9144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rgbClr val="7030A0"/>
                </a:solidFill>
              </a:rPr>
              <a:t>* Generic name</a:t>
            </a:r>
          </a:p>
        </p:txBody>
      </p:sp>
    </p:spTree>
    <p:extLst>
      <p:ext uri="{BB962C8B-B14F-4D97-AF65-F5344CB8AC3E}">
        <p14:creationId xmlns:p14="http://schemas.microsoft.com/office/powerpoint/2010/main" val="411144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B5AF-C067-E275-76DF-3C4FAC2110A2}"/>
              </a:ext>
            </a:extLst>
          </p:cNvPr>
          <p:cNvSpPr>
            <a:spLocks noGrp="1"/>
          </p:cNvSpPr>
          <p:nvPr>
            <p:ph type="title"/>
          </p:nvPr>
        </p:nvSpPr>
        <p:spPr/>
        <p:txBody>
          <a:bodyPr/>
          <a:lstStyle/>
          <a:p>
            <a:r>
              <a:rPr lang="en-IN" dirty="0"/>
              <a:t>                      Look-alike drugs</a:t>
            </a:r>
          </a:p>
        </p:txBody>
      </p:sp>
      <p:graphicFrame>
        <p:nvGraphicFramePr>
          <p:cNvPr id="4" name="Content Placeholder 3">
            <a:extLst>
              <a:ext uri="{FF2B5EF4-FFF2-40B4-BE49-F238E27FC236}">
                <a16:creationId xmlns:a16="http://schemas.microsoft.com/office/drawing/2014/main" id="{F3947FE4-0CA7-1EA7-079A-F67F5EB0C596}"/>
              </a:ext>
            </a:extLst>
          </p:cNvPr>
          <p:cNvGraphicFramePr>
            <a:graphicFrameLocks noGrp="1"/>
          </p:cNvGraphicFramePr>
          <p:nvPr>
            <p:ph idx="1"/>
            <p:extLst>
              <p:ext uri="{D42A27DB-BD31-4B8C-83A1-F6EECF244321}">
                <p14:modId xmlns:p14="http://schemas.microsoft.com/office/powerpoint/2010/main" val="3851810687"/>
              </p:ext>
            </p:extLst>
          </p:nvPr>
        </p:nvGraphicFramePr>
        <p:xfrm>
          <a:off x="2415940" y="1813842"/>
          <a:ext cx="7122695" cy="3374174"/>
        </p:xfrm>
        <a:graphic>
          <a:graphicData uri="http://schemas.openxmlformats.org/drawingml/2006/table">
            <a:tbl>
              <a:tblPr firstRow="1" bandRow="1">
                <a:tableStyleId>{E8B1032C-EA38-4F05-BA0D-38AFFFC7BED3}</a:tableStyleId>
              </a:tblPr>
              <a:tblGrid>
                <a:gridCol w="3235581">
                  <a:extLst>
                    <a:ext uri="{9D8B030D-6E8A-4147-A177-3AD203B41FA5}">
                      <a16:colId xmlns:a16="http://schemas.microsoft.com/office/drawing/2014/main" val="2861139884"/>
                    </a:ext>
                  </a:extLst>
                </a:gridCol>
                <a:gridCol w="3887114">
                  <a:extLst>
                    <a:ext uri="{9D8B030D-6E8A-4147-A177-3AD203B41FA5}">
                      <a16:colId xmlns:a16="http://schemas.microsoft.com/office/drawing/2014/main" val="2951803158"/>
                    </a:ext>
                  </a:extLst>
                </a:gridCol>
              </a:tblGrid>
              <a:tr h="944769">
                <a:tc>
                  <a:txBody>
                    <a:bodyPr/>
                    <a:lstStyle/>
                    <a:p>
                      <a:r>
                        <a:rPr lang="en-IN" sz="2400" dirty="0">
                          <a:solidFill>
                            <a:schemeClr val="accent3"/>
                          </a:solidFill>
                        </a:rPr>
                        <a:t>Lasix</a:t>
                      </a:r>
                    </a:p>
                    <a:p>
                      <a:r>
                        <a:rPr lang="en-IN" sz="2400" dirty="0">
                          <a:solidFill>
                            <a:srgbClr val="00B050"/>
                          </a:solidFill>
                        </a:rPr>
                        <a:t>             </a:t>
                      </a:r>
                      <a:r>
                        <a:rPr lang="en-IN" sz="2400" b="0" dirty="0">
                          <a:solidFill>
                            <a:schemeClr val="accent4">
                              <a:lumMod val="75000"/>
                            </a:schemeClr>
                          </a:solidFill>
                        </a:rPr>
                        <a:t>Furosemide*</a:t>
                      </a:r>
                    </a:p>
                  </a:txBody>
                  <a:tcPr/>
                </a:tc>
                <a:tc>
                  <a:txBody>
                    <a:bodyPr/>
                    <a:lstStyle/>
                    <a:p>
                      <a:r>
                        <a:rPr lang="en-IN" sz="2400" dirty="0" err="1">
                          <a:solidFill>
                            <a:schemeClr val="accent3"/>
                          </a:solidFill>
                        </a:rPr>
                        <a:t>Avil</a:t>
                      </a:r>
                      <a:r>
                        <a:rPr lang="en-IN" sz="2400" dirty="0">
                          <a:solidFill>
                            <a:srgbClr val="00B050"/>
                          </a:solidFill>
                        </a:rPr>
                        <a:t>                                                      </a:t>
                      </a:r>
                      <a:r>
                        <a:rPr lang="en-IN" sz="2400" b="0" dirty="0">
                          <a:solidFill>
                            <a:schemeClr val="accent4">
                              <a:lumMod val="75000"/>
                            </a:schemeClr>
                          </a:solidFill>
                        </a:rPr>
                        <a:t>Pheniramine*</a:t>
                      </a:r>
                    </a:p>
                  </a:txBody>
                  <a:tcPr/>
                </a:tc>
                <a:extLst>
                  <a:ext uri="{0D108BD9-81ED-4DB2-BD59-A6C34878D82A}">
                    <a16:rowId xmlns:a16="http://schemas.microsoft.com/office/drawing/2014/main" val="841594286"/>
                  </a:ext>
                </a:extLst>
              </a:tr>
              <a:tr h="944769">
                <a:tc>
                  <a:txBody>
                    <a:bodyPr/>
                    <a:lstStyle/>
                    <a:p>
                      <a:r>
                        <a:rPr lang="en-IN" sz="2400" b="1" dirty="0">
                          <a:solidFill>
                            <a:schemeClr val="accent3"/>
                          </a:solidFill>
                        </a:rPr>
                        <a:t>Zyloric</a:t>
                      </a:r>
                    </a:p>
                    <a:p>
                      <a:r>
                        <a:rPr lang="en-IN" sz="2400" dirty="0">
                          <a:solidFill>
                            <a:schemeClr val="accent4">
                              <a:lumMod val="75000"/>
                            </a:schemeClr>
                          </a:solidFill>
                        </a:rPr>
                        <a:t>                Allopurinol*</a:t>
                      </a:r>
                    </a:p>
                  </a:txBody>
                  <a:tcPr/>
                </a:tc>
                <a:tc>
                  <a:txBody>
                    <a:bodyPr/>
                    <a:lstStyle/>
                    <a:p>
                      <a:r>
                        <a:rPr lang="en-IN" sz="2400" b="1" dirty="0" err="1">
                          <a:solidFill>
                            <a:schemeClr val="accent3"/>
                          </a:solidFill>
                        </a:rPr>
                        <a:t>Buscopan</a:t>
                      </a:r>
                      <a:endParaRPr lang="en-IN" sz="2400" b="1" dirty="0">
                        <a:solidFill>
                          <a:schemeClr val="accent3"/>
                        </a:solidFill>
                      </a:endParaRPr>
                    </a:p>
                    <a:p>
                      <a:r>
                        <a:rPr lang="en-IN" sz="2400" b="1" dirty="0">
                          <a:solidFill>
                            <a:schemeClr val="accent4">
                              <a:lumMod val="75000"/>
                            </a:schemeClr>
                          </a:solidFill>
                        </a:rPr>
                        <a:t>                   </a:t>
                      </a:r>
                      <a:r>
                        <a:rPr lang="en-IN" sz="2400" b="0" dirty="0">
                          <a:solidFill>
                            <a:schemeClr val="accent4">
                              <a:lumMod val="75000"/>
                            </a:schemeClr>
                          </a:solidFill>
                        </a:rPr>
                        <a:t>Hyoscine*</a:t>
                      </a:r>
                    </a:p>
                  </a:txBody>
                  <a:tcPr/>
                </a:tc>
                <a:extLst>
                  <a:ext uri="{0D108BD9-81ED-4DB2-BD59-A6C34878D82A}">
                    <a16:rowId xmlns:a16="http://schemas.microsoft.com/office/drawing/2014/main" val="3751705017"/>
                  </a:ext>
                </a:extLst>
              </a:tr>
              <a:tr h="944769">
                <a:tc>
                  <a:txBody>
                    <a:bodyPr/>
                    <a:lstStyle/>
                    <a:p>
                      <a:r>
                        <a:rPr lang="en-IN" sz="2400" b="1" dirty="0">
                          <a:solidFill>
                            <a:schemeClr val="accent3"/>
                          </a:solidFill>
                        </a:rPr>
                        <a:t>Pantum</a:t>
                      </a:r>
                    </a:p>
                    <a:p>
                      <a:r>
                        <a:rPr lang="en-IN" sz="2400" dirty="0">
                          <a:solidFill>
                            <a:schemeClr val="accent4">
                              <a:lumMod val="75000"/>
                            </a:schemeClr>
                          </a:solidFill>
                        </a:rPr>
                        <a:t>              Pantoprazole*</a:t>
                      </a:r>
                    </a:p>
                  </a:txBody>
                  <a:tcPr/>
                </a:tc>
                <a:tc>
                  <a:txBody>
                    <a:bodyPr/>
                    <a:lstStyle/>
                    <a:p>
                      <a:r>
                        <a:rPr lang="en-IN" sz="2400" b="1" dirty="0" err="1">
                          <a:solidFill>
                            <a:schemeClr val="accent3"/>
                          </a:solidFill>
                        </a:rPr>
                        <a:t>Veltam</a:t>
                      </a:r>
                      <a:endParaRPr lang="en-IN" sz="2400" b="1" dirty="0">
                        <a:solidFill>
                          <a:schemeClr val="accent3"/>
                        </a:solidFill>
                      </a:endParaRPr>
                    </a:p>
                    <a:p>
                      <a:r>
                        <a:rPr lang="en-IN" sz="2400" dirty="0">
                          <a:solidFill>
                            <a:schemeClr val="accent4">
                              <a:lumMod val="75000"/>
                            </a:schemeClr>
                          </a:solidFill>
                        </a:rPr>
                        <a:t>                     Tamsulosin*</a:t>
                      </a:r>
                    </a:p>
                  </a:txBody>
                  <a:tcPr/>
                </a:tc>
                <a:extLst>
                  <a:ext uri="{0D108BD9-81ED-4DB2-BD59-A6C34878D82A}">
                    <a16:rowId xmlns:a16="http://schemas.microsoft.com/office/drawing/2014/main" val="4115706681"/>
                  </a:ext>
                </a:extLst>
              </a:tr>
              <a:tr h="539867">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568511157"/>
                  </a:ext>
                </a:extLst>
              </a:tr>
            </a:tbl>
          </a:graphicData>
        </a:graphic>
      </p:graphicFrame>
      <p:pic>
        <p:nvPicPr>
          <p:cNvPr id="2050" name="Picture 2" descr="Be Careful Instrumental by IntlShow ...">
            <a:extLst>
              <a:ext uri="{FF2B5EF4-FFF2-40B4-BE49-F238E27FC236}">
                <a16:creationId xmlns:a16="http://schemas.microsoft.com/office/drawing/2014/main" id="{7C561F13-E066-C574-BBA4-CCD6D27BF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3322" y="456162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5DD1262-3442-9FF9-5814-37D0ED3C6CC4}"/>
              </a:ext>
            </a:extLst>
          </p:cNvPr>
          <p:cNvSpPr/>
          <p:nvPr/>
        </p:nvSpPr>
        <p:spPr>
          <a:xfrm>
            <a:off x="5024436" y="5790348"/>
            <a:ext cx="2773649" cy="9144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solidFill>
                  <a:srgbClr val="7030A0"/>
                </a:solidFill>
              </a:rPr>
              <a:t>*Generic name</a:t>
            </a:r>
          </a:p>
        </p:txBody>
      </p:sp>
    </p:spTree>
    <p:extLst>
      <p:ext uri="{BB962C8B-B14F-4D97-AF65-F5344CB8AC3E}">
        <p14:creationId xmlns:p14="http://schemas.microsoft.com/office/powerpoint/2010/main" val="60149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2C05-D6A0-5A91-6DBB-B6C9345EC557}"/>
              </a:ext>
            </a:extLst>
          </p:cNvPr>
          <p:cNvSpPr>
            <a:spLocks noGrp="1"/>
          </p:cNvSpPr>
          <p:nvPr>
            <p:ph type="title"/>
          </p:nvPr>
        </p:nvSpPr>
        <p:spPr>
          <a:xfrm>
            <a:off x="1991360" y="265176"/>
            <a:ext cx="8859519" cy="984504"/>
          </a:xfrm>
        </p:spPr>
        <p:txBody>
          <a:bodyPr/>
          <a:lstStyle/>
          <a:p>
            <a:r>
              <a:rPr lang="en-IN" dirty="0"/>
              <a:t>       Reduce dispensing errors</a:t>
            </a:r>
          </a:p>
        </p:txBody>
      </p:sp>
      <p:sp>
        <p:nvSpPr>
          <p:cNvPr id="3" name="Content Placeholder 2">
            <a:extLst>
              <a:ext uri="{FF2B5EF4-FFF2-40B4-BE49-F238E27FC236}">
                <a16:creationId xmlns:a16="http://schemas.microsoft.com/office/drawing/2014/main" id="{C73E30BC-7792-C39B-77D9-11D55470E438}"/>
              </a:ext>
            </a:extLst>
          </p:cNvPr>
          <p:cNvSpPr>
            <a:spLocks noGrp="1"/>
          </p:cNvSpPr>
          <p:nvPr>
            <p:ph idx="1"/>
          </p:nvPr>
        </p:nvSpPr>
        <p:spPr>
          <a:xfrm>
            <a:off x="1164657" y="1353312"/>
            <a:ext cx="9686223" cy="4361688"/>
          </a:xfrm>
        </p:spPr>
        <p:txBody>
          <a:bodyPr>
            <a:normAutofit/>
          </a:bodyPr>
          <a:lstStyle/>
          <a:p>
            <a:pPr marL="45720" indent="0">
              <a:buNone/>
            </a:pPr>
            <a:r>
              <a:rPr lang="en-US" dirty="0"/>
              <a:t> </a:t>
            </a:r>
          </a:p>
          <a:p>
            <a:r>
              <a:rPr lang="en-US" sz="2300" dirty="0"/>
              <a:t>Confirm that the prescription is correct and complete</a:t>
            </a:r>
          </a:p>
          <a:p>
            <a:r>
              <a:rPr lang="en-US" sz="2300" dirty="0"/>
              <a:t>Be careful with zeros and abbreviations; </a:t>
            </a:r>
          </a:p>
          <a:p>
            <a:r>
              <a:rPr lang="en-US" sz="2300" dirty="0"/>
              <a:t> Reduce distraction when possible; </a:t>
            </a:r>
          </a:p>
          <a:p>
            <a:r>
              <a:rPr lang="en-US" sz="2300" dirty="0"/>
              <a:t> Focus on reducing stress and balancing heavy workloads; </a:t>
            </a:r>
          </a:p>
          <a:p>
            <a:r>
              <a:rPr lang="en-US" sz="2300" dirty="0"/>
              <a:t>Always provide thorough patient counseling</a:t>
            </a:r>
            <a:endParaRPr lang="en-IN" sz="2300" dirty="0"/>
          </a:p>
        </p:txBody>
      </p:sp>
      <p:sp>
        <p:nvSpPr>
          <p:cNvPr id="4" name="Rectangle 3">
            <a:extLst>
              <a:ext uri="{FF2B5EF4-FFF2-40B4-BE49-F238E27FC236}">
                <a16:creationId xmlns:a16="http://schemas.microsoft.com/office/drawing/2014/main" id="{FB16A352-FBC4-9676-2568-13BBE74328D4}"/>
              </a:ext>
            </a:extLst>
          </p:cNvPr>
          <p:cNvSpPr/>
          <p:nvPr/>
        </p:nvSpPr>
        <p:spPr>
          <a:xfrm>
            <a:off x="2409525" y="6030976"/>
            <a:ext cx="7372950" cy="77216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WHO patient safety curriculum guide: multi-professional edition. 2011</a:t>
            </a:r>
            <a:endParaRPr lang="en-IN" dirty="0">
              <a:solidFill>
                <a:schemeClr val="tx1"/>
              </a:solidFill>
            </a:endParaRPr>
          </a:p>
        </p:txBody>
      </p:sp>
    </p:spTree>
    <p:extLst>
      <p:ext uri="{BB962C8B-B14F-4D97-AF65-F5344CB8AC3E}">
        <p14:creationId xmlns:p14="http://schemas.microsoft.com/office/powerpoint/2010/main" val="279125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764D4-A0F9-6344-9EBC-40854DEE47D4}"/>
              </a:ext>
            </a:extLst>
          </p:cNvPr>
          <p:cNvSpPr>
            <a:spLocks noGrp="1"/>
          </p:cNvSpPr>
          <p:nvPr>
            <p:ph type="title"/>
          </p:nvPr>
        </p:nvSpPr>
        <p:spPr/>
        <p:txBody>
          <a:bodyPr/>
          <a:lstStyle/>
          <a:p>
            <a:r>
              <a:rPr lang="en-US" b="0" i="0" dirty="0">
                <a:solidFill>
                  <a:srgbClr val="333333"/>
                </a:solidFill>
                <a:effectLst/>
                <a:latin typeface="Roboto" panose="02000000000000000000" pitchFamily="2" charset="0"/>
              </a:rPr>
              <a:t>            </a:t>
            </a:r>
            <a:r>
              <a:rPr lang="en-US" b="0" i="0" dirty="0">
                <a:solidFill>
                  <a:srgbClr val="7030A0"/>
                </a:solidFill>
                <a:effectLst/>
                <a:latin typeface="+mn-lt"/>
              </a:rPr>
              <a:t>Medication reconciliation</a:t>
            </a:r>
            <a:endParaRPr lang="en-IN" dirty="0">
              <a:solidFill>
                <a:srgbClr val="7030A0"/>
              </a:solidFill>
              <a:latin typeface="+mn-lt"/>
            </a:endParaRPr>
          </a:p>
        </p:txBody>
      </p:sp>
      <p:sp>
        <p:nvSpPr>
          <p:cNvPr id="3" name="Content Placeholder 2">
            <a:extLst>
              <a:ext uri="{FF2B5EF4-FFF2-40B4-BE49-F238E27FC236}">
                <a16:creationId xmlns:a16="http://schemas.microsoft.com/office/drawing/2014/main" id="{B4A16BC8-3C12-0755-B6F7-EC2A946B1CD1}"/>
              </a:ext>
            </a:extLst>
          </p:cNvPr>
          <p:cNvSpPr>
            <a:spLocks noGrp="1"/>
          </p:cNvSpPr>
          <p:nvPr>
            <p:ph idx="1"/>
          </p:nvPr>
        </p:nvSpPr>
        <p:spPr>
          <a:xfrm>
            <a:off x="471637" y="1607418"/>
            <a:ext cx="10905423" cy="4273618"/>
          </a:xfrm>
        </p:spPr>
        <p:txBody>
          <a:bodyPr>
            <a:normAutofit/>
          </a:bodyPr>
          <a:lstStyle/>
          <a:p>
            <a:pPr marL="0" indent="0">
              <a:buNone/>
            </a:pPr>
            <a:r>
              <a:rPr lang="en-US" sz="2400" b="0" i="0" dirty="0">
                <a:solidFill>
                  <a:srgbClr val="333333"/>
                </a:solidFill>
                <a:effectLst/>
              </a:rPr>
              <a:t>Comparing a patient’s current medication orders to all of the medications that the patient had been taking before any care transition (hospital admission, transfer, or discharge). </a:t>
            </a:r>
          </a:p>
          <a:p>
            <a:pPr marL="0" indent="0">
              <a:buNone/>
            </a:pPr>
            <a:r>
              <a:rPr lang="en-US" sz="2400" dirty="0">
                <a:solidFill>
                  <a:srgbClr val="333333"/>
                </a:solidFill>
              </a:rPr>
              <a:t>Steps involved:</a:t>
            </a:r>
          </a:p>
          <a:p>
            <a:pPr marL="342900" indent="-342900"/>
            <a:r>
              <a:rPr lang="en-US" sz="2400" dirty="0">
                <a:solidFill>
                  <a:srgbClr val="333333"/>
                </a:solidFill>
              </a:rPr>
              <a:t>Determine current list of medications</a:t>
            </a:r>
          </a:p>
          <a:p>
            <a:pPr marL="342900" indent="-342900"/>
            <a:r>
              <a:rPr lang="en-US" sz="2400" dirty="0">
                <a:solidFill>
                  <a:srgbClr val="333333"/>
                </a:solidFill>
              </a:rPr>
              <a:t>Develop a list of medications to be prescribed</a:t>
            </a:r>
          </a:p>
          <a:p>
            <a:pPr marL="342900" indent="-342900"/>
            <a:r>
              <a:rPr lang="en-US" sz="2400" dirty="0">
                <a:solidFill>
                  <a:srgbClr val="333333"/>
                </a:solidFill>
              </a:rPr>
              <a:t>Compare the two lists, make clinical decisions</a:t>
            </a:r>
          </a:p>
          <a:p>
            <a:pPr marL="342900" indent="-342900"/>
            <a:r>
              <a:rPr lang="en-US" sz="2400" dirty="0">
                <a:solidFill>
                  <a:srgbClr val="333333"/>
                </a:solidFill>
              </a:rPr>
              <a:t>Finalize the list, and communicate to patient. </a:t>
            </a:r>
            <a:endParaRPr lang="en-IN" sz="2400" dirty="0"/>
          </a:p>
        </p:txBody>
      </p:sp>
    </p:spTree>
    <p:extLst>
      <p:ext uri="{BB962C8B-B14F-4D97-AF65-F5344CB8AC3E}">
        <p14:creationId xmlns:p14="http://schemas.microsoft.com/office/powerpoint/2010/main" val="76452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352CC-39A7-557D-1ED1-776972164F71}"/>
              </a:ext>
            </a:extLst>
          </p:cNvPr>
          <p:cNvSpPr>
            <a:spLocks noGrp="1"/>
          </p:cNvSpPr>
          <p:nvPr>
            <p:ph type="title"/>
          </p:nvPr>
        </p:nvSpPr>
        <p:spPr/>
        <p:txBody>
          <a:bodyPr/>
          <a:lstStyle/>
          <a:p>
            <a:r>
              <a:rPr lang="en-IN" dirty="0"/>
              <a:t>     </a:t>
            </a:r>
            <a:r>
              <a:rPr lang="en-IN" dirty="0">
                <a:solidFill>
                  <a:srgbClr val="7030A0"/>
                </a:solidFill>
              </a:rPr>
              <a:t>Safeguarding drug administration</a:t>
            </a:r>
          </a:p>
        </p:txBody>
      </p:sp>
      <p:sp>
        <p:nvSpPr>
          <p:cNvPr id="3" name="Content Placeholder 2">
            <a:extLst>
              <a:ext uri="{FF2B5EF4-FFF2-40B4-BE49-F238E27FC236}">
                <a16:creationId xmlns:a16="http://schemas.microsoft.com/office/drawing/2014/main" id="{92E1C0B3-94DE-67B4-1133-18C5AD763FB3}"/>
              </a:ext>
            </a:extLst>
          </p:cNvPr>
          <p:cNvSpPr>
            <a:spLocks noGrp="1"/>
          </p:cNvSpPr>
          <p:nvPr>
            <p:ph idx="1"/>
          </p:nvPr>
        </p:nvSpPr>
        <p:spPr/>
        <p:txBody>
          <a:bodyPr>
            <a:noAutofit/>
          </a:bodyPr>
          <a:lstStyle/>
          <a:p>
            <a:r>
              <a:rPr lang="en-US" sz="2400" dirty="0"/>
              <a:t>5 Rs : right drug, right route, right time, right dose and right patient. </a:t>
            </a:r>
          </a:p>
          <a:p>
            <a:r>
              <a:rPr lang="en-US" sz="2400" dirty="0"/>
              <a:t>Separate storage of LASA and High- risk medication </a:t>
            </a:r>
            <a:endParaRPr lang="en-IN" sz="2400" dirty="0"/>
          </a:p>
          <a:p>
            <a:r>
              <a:rPr lang="en-US" sz="2400" dirty="0"/>
              <a:t>Labeling all medications before preparing </a:t>
            </a:r>
          </a:p>
          <a:p>
            <a:r>
              <a:rPr lang="en-US" sz="2400" dirty="0"/>
              <a:t>All medicines and labels to be verified by two qualified nursing professionals before administration </a:t>
            </a:r>
          </a:p>
          <a:p>
            <a:r>
              <a:rPr lang="en-US" sz="2400" dirty="0"/>
              <a:t>Any medication found to be unlabeled should be discarded immediately </a:t>
            </a:r>
          </a:p>
          <a:p>
            <a:r>
              <a:rPr lang="en-US" sz="2400" dirty="0"/>
              <a:t> Continuous training on LASA and High-risk medication and Medication Error reporting </a:t>
            </a:r>
          </a:p>
        </p:txBody>
      </p:sp>
    </p:spTree>
    <p:extLst>
      <p:ext uri="{BB962C8B-B14F-4D97-AF65-F5344CB8AC3E}">
        <p14:creationId xmlns:p14="http://schemas.microsoft.com/office/powerpoint/2010/main" val="315868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F8CC2-F600-510D-B2A7-EC5ED52CC593}"/>
              </a:ext>
            </a:extLst>
          </p:cNvPr>
          <p:cNvSpPr>
            <a:spLocks noGrp="1"/>
          </p:cNvSpPr>
          <p:nvPr>
            <p:ph type="title"/>
          </p:nvPr>
        </p:nvSpPr>
        <p:spPr>
          <a:xfrm>
            <a:off x="1116532" y="265176"/>
            <a:ext cx="9734348" cy="1088136"/>
          </a:xfrm>
        </p:spPr>
        <p:txBody>
          <a:bodyPr>
            <a:normAutofit/>
          </a:bodyPr>
          <a:lstStyle/>
          <a:p>
            <a:r>
              <a:rPr lang="en-IN" sz="3200" dirty="0">
                <a:solidFill>
                  <a:srgbClr val="7030A0"/>
                </a:solidFill>
              </a:rPr>
              <a:t>Use of Health Information technology to prevent ME</a:t>
            </a:r>
          </a:p>
        </p:txBody>
      </p:sp>
      <p:sp>
        <p:nvSpPr>
          <p:cNvPr id="6" name="Content Placeholder 5">
            <a:extLst>
              <a:ext uri="{FF2B5EF4-FFF2-40B4-BE49-F238E27FC236}">
                <a16:creationId xmlns:a16="http://schemas.microsoft.com/office/drawing/2014/main" id="{5ED41ACB-722F-6247-8F5C-1513D86BF587}"/>
              </a:ext>
            </a:extLst>
          </p:cNvPr>
          <p:cNvSpPr>
            <a:spLocks noGrp="1"/>
          </p:cNvSpPr>
          <p:nvPr>
            <p:ph sz="half" idx="2"/>
          </p:nvPr>
        </p:nvSpPr>
        <p:spPr>
          <a:xfrm>
            <a:off x="6278880" y="1572767"/>
            <a:ext cx="4572000" cy="2865667"/>
          </a:xfrm>
          <a:ln>
            <a:solidFill>
              <a:schemeClr val="accent5"/>
            </a:solidFill>
          </a:ln>
        </p:spPr>
        <p:txBody>
          <a:bodyPr/>
          <a:lstStyle/>
          <a:p>
            <a:pPr marL="45720" indent="0">
              <a:buNone/>
            </a:pPr>
            <a:r>
              <a:rPr lang="en-US" b="1" i="0" dirty="0">
                <a:solidFill>
                  <a:srgbClr val="C00000"/>
                </a:solidFill>
                <a:effectLst/>
                <a:latin typeface="Georgia" panose="02040502050405020303" pitchFamily="18" charset="0"/>
              </a:rPr>
              <a:t>               E Prescriptions</a:t>
            </a:r>
          </a:p>
          <a:p>
            <a:r>
              <a:rPr lang="en-US" sz="2400" b="0" i="0" dirty="0">
                <a:solidFill>
                  <a:srgbClr val="333333"/>
                </a:solidFill>
                <a:effectLst/>
                <a:latin typeface="Georgia" panose="02040502050405020303" pitchFamily="18" charset="0"/>
              </a:rPr>
              <a:t>ePrescribing involves the electronic ordering and transmission of prescriptions via a standalone or EHR-integrated system.</a:t>
            </a:r>
            <a:endParaRPr lang="en-IN" sz="2400" dirty="0"/>
          </a:p>
          <a:p>
            <a:endParaRPr lang="en-IN" dirty="0"/>
          </a:p>
        </p:txBody>
      </p:sp>
      <p:sp>
        <p:nvSpPr>
          <p:cNvPr id="5" name="Content Placeholder 4">
            <a:extLst>
              <a:ext uri="{FF2B5EF4-FFF2-40B4-BE49-F238E27FC236}">
                <a16:creationId xmlns:a16="http://schemas.microsoft.com/office/drawing/2014/main" id="{20F782C1-6EA1-8C74-0224-4DC806546D08}"/>
              </a:ext>
            </a:extLst>
          </p:cNvPr>
          <p:cNvSpPr>
            <a:spLocks noGrp="1"/>
          </p:cNvSpPr>
          <p:nvPr>
            <p:ph sz="half" idx="1"/>
          </p:nvPr>
        </p:nvSpPr>
        <p:spPr>
          <a:xfrm>
            <a:off x="1341120" y="1572768"/>
            <a:ext cx="4572000" cy="2865668"/>
          </a:xfrm>
          <a:ln>
            <a:solidFill>
              <a:schemeClr val="accent5"/>
            </a:solidFill>
          </a:ln>
        </p:spPr>
        <p:txBody>
          <a:bodyPr/>
          <a:lstStyle/>
          <a:p>
            <a:pPr marL="45720" indent="0">
              <a:buNone/>
            </a:pPr>
            <a:r>
              <a:rPr lang="en-US" b="1" i="0" dirty="0">
                <a:solidFill>
                  <a:srgbClr val="C00000"/>
                </a:solidFill>
                <a:effectLst/>
                <a:latin typeface="Georgia" panose="02040502050405020303" pitchFamily="18" charset="0"/>
              </a:rPr>
              <a:t>Computerised provider order entry (CPOE)</a:t>
            </a:r>
          </a:p>
          <a:p>
            <a:r>
              <a:rPr lang="en-US" sz="2400" b="0" i="0" dirty="0">
                <a:solidFill>
                  <a:srgbClr val="333333"/>
                </a:solidFill>
                <a:effectLst/>
                <a:latin typeface="Georgia" panose="02040502050405020303" pitchFamily="18" charset="0"/>
              </a:rPr>
              <a:t>Allows prescribers to enter, modify, and transmit medication and other orders electronically, typically within a central electronic health record (EHR).</a:t>
            </a:r>
          </a:p>
          <a:p>
            <a:endParaRPr lang="en-IN" dirty="0"/>
          </a:p>
        </p:txBody>
      </p:sp>
      <p:sp>
        <p:nvSpPr>
          <p:cNvPr id="17" name="TextBox 16">
            <a:extLst>
              <a:ext uri="{FF2B5EF4-FFF2-40B4-BE49-F238E27FC236}">
                <a16:creationId xmlns:a16="http://schemas.microsoft.com/office/drawing/2014/main" id="{AC620FEA-5538-D27C-01EC-187CD3719586}"/>
              </a:ext>
            </a:extLst>
          </p:cNvPr>
          <p:cNvSpPr txBox="1"/>
          <p:nvPr/>
        </p:nvSpPr>
        <p:spPr>
          <a:xfrm>
            <a:off x="1341121" y="4644536"/>
            <a:ext cx="9641304" cy="830997"/>
          </a:xfrm>
          <a:prstGeom prst="rect">
            <a:avLst/>
          </a:prstGeom>
          <a:noFill/>
          <a:ln>
            <a:solidFill>
              <a:schemeClr val="accent3">
                <a:lumMod val="60000"/>
                <a:lumOff val="40000"/>
              </a:schemeClr>
            </a:solidFill>
          </a:ln>
        </p:spPr>
        <p:txBody>
          <a:bodyPr wrap="square">
            <a:spAutoFit/>
          </a:bodyPr>
          <a:lstStyle/>
          <a:p>
            <a:r>
              <a:rPr lang="en-US" sz="2400" b="0" i="0" dirty="0">
                <a:solidFill>
                  <a:srgbClr val="333333"/>
                </a:solidFill>
                <a:effectLst/>
                <a:latin typeface="Georgia" panose="02040502050405020303" pitchFamily="18" charset="0"/>
              </a:rPr>
              <a:t>CDS may exist as standalone knowledge support without ordering functions or be integrated with CPOE or ePrescribing systems. </a:t>
            </a:r>
            <a:endParaRPr lang="en-IN" sz="2400" dirty="0"/>
          </a:p>
        </p:txBody>
      </p:sp>
    </p:spTree>
    <p:extLst>
      <p:ext uri="{BB962C8B-B14F-4D97-AF65-F5344CB8AC3E}">
        <p14:creationId xmlns:p14="http://schemas.microsoft.com/office/powerpoint/2010/main" val="12810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CB3F9-BB8E-EE87-C7D8-78CC527CBFA5}"/>
              </a:ext>
            </a:extLst>
          </p:cNvPr>
          <p:cNvSpPr>
            <a:spLocks noGrp="1"/>
          </p:cNvSpPr>
          <p:nvPr>
            <p:ph type="title"/>
          </p:nvPr>
        </p:nvSpPr>
        <p:spPr/>
        <p:txBody>
          <a:bodyPr/>
          <a:lstStyle/>
          <a:p>
            <a:r>
              <a:rPr lang="en-IN" dirty="0"/>
              <a:t>                </a:t>
            </a:r>
            <a:r>
              <a:rPr lang="en-IN" dirty="0">
                <a:solidFill>
                  <a:srgbClr val="7030A0"/>
                </a:solidFill>
              </a:rPr>
              <a:t>The burden of unsafe care</a:t>
            </a:r>
          </a:p>
        </p:txBody>
      </p:sp>
      <p:sp>
        <p:nvSpPr>
          <p:cNvPr id="3" name="Content Placeholder 2">
            <a:extLst>
              <a:ext uri="{FF2B5EF4-FFF2-40B4-BE49-F238E27FC236}">
                <a16:creationId xmlns:a16="http://schemas.microsoft.com/office/drawing/2014/main" id="{256E9FF1-06F5-A9C2-FFC0-E7877BA8CF6D}"/>
              </a:ext>
            </a:extLst>
          </p:cNvPr>
          <p:cNvSpPr>
            <a:spLocks noGrp="1"/>
          </p:cNvSpPr>
          <p:nvPr>
            <p:ph idx="1"/>
          </p:nvPr>
        </p:nvSpPr>
        <p:spPr>
          <a:xfrm>
            <a:off x="1341120" y="1572768"/>
            <a:ext cx="9509760" cy="5020056"/>
          </a:xfrm>
        </p:spPr>
        <p:txBody>
          <a:bodyPr>
            <a:normAutofit/>
          </a:bodyPr>
          <a:lstStyle/>
          <a:p>
            <a:r>
              <a:rPr lang="en-US" sz="2400" dirty="0"/>
              <a:t>The pooled prevalence of preventable medication-related harm in all 100 studies was 5% (1 in 20 patients). *</a:t>
            </a:r>
          </a:p>
          <a:p>
            <a:r>
              <a:rPr lang="en-US" sz="2400" dirty="0"/>
              <a:t>One fourth of the harm was severe or potentially life-threatening. </a:t>
            </a:r>
          </a:p>
          <a:p>
            <a:r>
              <a:rPr lang="en-US" sz="2400" dirty="0"/>
              <a:t>Geographical distribution of preventable medication-related harm: The prevalence of preventable medication-related harm was 7% in 30 studies in LMICs and 4% (3–5%, one in 25 patients) in 70 studies in HICs. </a:t>
            </a:r>
          </a:p>
          <a:p>
            <a:endParaRPr lang="en-US" sz="2400" dirty="0"/>
          </a:p>
          <a:p>
            <a:pPr marL="45720" indent="0">
              <a:buNone/>
            </a:pPr>
            <a:endParaRPr lang="en-US" dirty="0"/>
          </a:p>
          <a:p>
            <a:pPr marL="45720" indent="0">
              <a:buNone/>
            </a:pPr>
            <a:r>
              <a:rPr lang="en-US" sz="1600" dirty="0"/>
              <a:t>*</a:t>
            </a:r>
            <a:r>
              <a:rPr lang="en-US" sz="1600" dirty="0">
                <a:solidFill>
                  <a:srgbClr val="7030A0"/>
                </a:solidFill>
              </a:rPr>
              <a:t>Global burden of preventable medication-related harm in health care: a systematic review. Geneva: World Health Organization; 2023</a:t>
            </a:r>
            <a:endParaRPr lang="en-IN" sz="1600" dirty="0">
              <a:solidFill>
                <a:srgbClr val="7030A0"/>
              </a:solidFill>
            </a:endParaRPr>
          </a:p>
          <a:p>
            <a:endParaRPr lang="en-IN" dirty="0"/>
          </a:p>
        </p:txBody>
      </p:sp>
    </p:spTree>
    <p:extLst>
      <p:ext uri="{BB962C8B-B14F-4D97-AF65-F5344CB8AC3E}">
        <p14:creationId xmlns:p14="http://schemas.microsoft.com/office/powerpoint/2010/main" val="177450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1CC1-1446-989E-88E7-D23A52DCB31E}"/>
              </a:ext>
            </a:extLst>
          </p:cNvPr>
          <p:cNvSpPr>
            <a:spLocks noGrp="1"/>
          </p:cNvSpPr>
          <p:nvPr>
            <p:ph type="title"/>
          </p:nvPr>
        </p:nvSpPr>
        <p:spPr>
          <a:xfrm>
            <a:off x="1341120" y="265176"/>
            <a:ext cx="9910813" cy="1034235"/>
          </a:xfrm>
        </p:spPr>
        <p:txBody>
          <a:bodyPr>
            <a:normAutofit/>
          </a:bodyPr>
          <a:lstStyle/>
          <a:p>
            <a:r>
              <a:rPr lang="en-IN" sz="3200" dirty="0">
                <a:solidFill>
                  <a:srgbClr val="7030A0"/>
                </a:solidFill>
              </a:rPr>
              <a:t>Use of Health Information technology to prevent ME</a:t>
            </a:r>
          </a:p>
        </p:txBody>
      </p:sp>
      <p:sp>
        <p:nvSpPr>
          <p:cNvPr id="3" name="Content Placeholder 2">
            <a:extLst>
              <a:ext uri="{FF2B5EF4-FFF2-40B4-BE49-F238E27FC236}">
                <a16:creationId xmlns:a16="http://schemas.microsoft.com/office/drawing/2014/main" id="{C1246575-EABB-9783-CAB5-ADC81C7736AE}"/>
              </a:ext>
            </a:extLst>
          </p:cNvPr>
          <p:cNvSpPr>
            <a:spLocks noGrp="1"/>
          </p:cNvSpPr>
          <p:nvPr>
            <p:ph sz="half" idx="1"/>
          </p:nvPr>
        </p:nvSpPr>
        <p:spPr>
          <a:ln w="28575">
            <a:solidFill>
              <a:schemeClr val="accent3">
                <a:lumMod val="60000"/>
                <a:lumOff val="40000"/>
              </a:schemeClr>
            </a:solidFill>
          </a:ln>
        </p:spPr>
        <p:txBody>
          <a:bodyPr>
            <a:normAutofit/>
          </a:bodyPr>
          <a:lstStyle/>
          <a:p>
            <a:r>
              <a:rPr lang="en-IN" sz="2400" dirty="0"/>
              <a:t>Automated drug distribution cabinets enabled with bar code scanning</a:t>
            </a:r>
          </a:p>
          <a:p>
            <a:r>
              <a:rPr lang="en-IN" sz="2400" dirty="0"/>
              <a:t>Barcode- assisted medication administration</a:t>
            </a:r>
          </a:p>
          <a:p>
            <a:r>
              <a:rPr lang="en-IN" sz="2400" dirty="0"/>
              <a:t>Smart IV infusion pumps with a two-way interface to an electronic medical record (EMR)</a:t>
            </a:r>
          </a:p>
        </p:txBody>
      </p:sp>
      <p:pic>
        <p:nvPicPr>
          <p:cNvPr id="5" name="Content Placeholder 4">
            <a:extLst>
              <a:ext uri="{FF2B5EF4-FFF2-40B4-BE49-F238E27FC236}">
                <a16:creationId xmlns:a16="http://schemas.microsoft.com/office/drawing/2014/main" id="{BAFA18AC-6F9A-AAF0-D845-0C4793334879}"/>
              </a:ext>
            </a:extLst>
          </p:cNvPr>
          <p:cNvPicPr>
            <a:picLocks noGrp="1" noChangeAspect="1"/>
          </p:cNvPicPr>
          <p:nvPr>
            <p:ph sz="half" idx="2"/>
          </p:nvPr>
        </p:nvPicPr>
        <p:blipFill>
          <a:blip r:embed="rId2"/>
          <a:srcRect l="10529" t="16538" r="11650" b="6773"/>
          <a:stretch/>
        </p:blipFill>
        <p:spPr>
          <a:xfrm>
            <a:off x="6432885" y="1572768"/>
            <a:ext cx="4905675" cy="4142232"/>
          </a:xfrm>
          <a:prstGeom prst="rect">
            <a:avLst/>
          </a:prstGeom>
          <a:ln>
            <a:solidFill>
              <a:schemeClr val="accent3">
                <a:lumMod val="60000"/>
                <a:lumOff val="40000"/>
              </a:schemeClr>
            </a:solidFill>
          </a:ln>
        </p:spPr>
      </p:pic>
    </p:spTree>
    <p:extLst>
      <p:ext uri="{BB962C8B-B14F-4D97-AF65-F5344CB8AC3E}">
        <p14:creationId xmlns:p14="http://schemas.microsoft.com/office/powerpoint/2010/main" val="427585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AAA3E-EC71-5EF8-56EE-52F9037D7E19}"/>
              </a:ext>
            </a:extLst>
          </p:cNvPr>
          <p:cNvSpPr>
            <a:spLocks noGrp="1"/>
          </p:cNvSpPr>
          <p:nvPr>
            <p:ph type="title"/>
          </p:nvPr>
        </p:nvSpPr>
        <p:spPr/>
        <p:txBody>
          <a:bodyPr/>
          <a:lstStyle/>
          <a:p>
            <a:r>
              <a:rPr lang="en-IN" dirty="0"/>
              <a:t>       </a:t>
            </a:r>
            <a:r>
              <a:rPr lang="en-IN" dirty="0">
                <a:solidFill>
                  <a:srgbClr val="7030A0"/>
                </a:solidFill>
              </a:rPr>
              <a:t>Reporting medication errors</a:t>
            </a:r>
          </a:p>
        </p:txBody>
      </p:sp>
      <p:sp>
        <p:nvSpPr>
          <p:cNvPr id="4" name="Content Placeholder 3">
            <a:extLst>
              <a:ext uri="{FF2B5EF4-FFF2-40B4-BE49-F238E27FC236}">
                <a16:creationId xmlns:a16="http://schemas.microsoft.com/office/drawing/2014/main" id="{21F8294B-BB5E-5A07-911F-BA6A28659B87}"/>
              </a:ext>
            </a:extLst>
          </p:cNvPr>
          <p:cNvSpPr>
            <a:spLocks noGrp="1"/>
          </p:cNvSpPr>
          <p:nvPr>
            <p:ph sz="half" idx="1"/>
          </p:nvPr>
        </p:nvSpPr>
        <p:spPr>
          <a:xfrm>
            <a:off x="1341120" y="1572768"/>
            <a:ext cx="6652174" cy="1742600"/>
          </a:xfrm>
          <a:ln>
            <a:solidFill>
              <a:schemeClr val="accent3">
                <a:lumMod val="60000"/>
                <a:lumOff val="40000"/>
              </a:schemeClr>
            </a:solidFill>
          </a:ln>
        </p:spPr>
        <p:txBody>
          <a:bodyPr/>
          <a:lstStyle/>
          <a:p>
            <a:pPr marL="45720" indent="0">
              <a:buNone/>
            </a:pPr>
            <a:r>
              <a:rPr lang="en-US" sz="2400" dirty="0"/>
              <a:t>Medication errors should be seen as opportunities to assess practice, find out what went wrong, learn from mistakes, and make changes. </a:t>
            </a:r>
            <a:endParaRPr lang="en-IN" sz="2400" dirty="0"/>
          </a:p>
          <a:p>
            <a:endParaRPr lang="en-IN" dirty="0"/>
          </a:p>
        </p:txBody>
      </p:sp>
      <p:pic>
        <p:nvPicPr>
          <p:cNvPr id="10" name="Content Placeholder 9">
            <a:extLst>
              <a:ext uri="{FF2B5EF4-FFF2-40B4-BE49-F238E27FC236}">
                <a16:creationId xmlns:a16="http://schemas.microsoft.com/office/drawing/2014/main" id="{55082352-7E7B-F56B-44A1-CA22862EF950}"/>
              </a:ext>
            </a:extLst>
          </p:cNvPr>
          <p:cNvPicPr>
            <a:picLocks noGrp="1" noChangeAspect="1"/>
          </p:cNvPicPr>
          <p:nvPr>
            <p:ph sz="half" idx="2"/>
          </p:nvPr>
        </p:nvPicPr>
        <p:blipFill>
          <a:blip r:embed="rId2"/>
          <a:stretch>
            <a:fillRect/>
          </a:stretch>
        </p:blipFill>
        <p:spPr>
          <a:xfrm>
            <a:off x="8363165" y="3315368"/>
            <a:ext cx="3277456" cy="3277456"/>
          </a:xfrm>
        </p:spPr>
      </p:pic>
    </p:spTree>
    <p:extLst>
      <p:ext uri="{BB962C8B-B14F-4D97-AF65-F5344CB8AC3E}">
        <p14:creationId xmlns:p14="http://schemas.microsoft.com/office/powerpoint/2010/main" val="422436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C28F-44CA-8759-3FFB-24F7FE57D02D}"/>
              </a:ext>
            </a:extLst>
          </p:cNvPr>
          <p:cNvSpPr>
            <a:spLocks noGrp="1"/>
          </p:cNvSpPr>
          <p:nvPr>
            <p:ph type="title"/>
          </p:nvPr>
        </p:nvSpPr>
        <p:spPr/>
        <p:txBody>
          <a:bodyPr/>
          <a:lstStyle/>
          <a:p>
            <a:r>
              <a:rPr lang="en-IN" dirty="0"/>
              <a:t>                      </a:t>
            </a:r>
            <a:r>
              <a:rPr lang="en-IN" dirty="0">
                <a:solidFill>
                  <a:srgbClr val="7030A0"/>
                </a:solidFill>
              </a:rPr>
              <a:t>Incident reports</a:t>
            </a:r>
          </a:p>
        </p:txBody>
      </p:sp>
      <p:sp>
        <p:nvSpPr>
          <p:cNvPr id="3" name="Content Placeholder 2">
            <a:extLst>
              <a:ext uri="{FF2B5EF4-FFF2-40B4-BE49-F238E27FC236}">
                <a16:creationId xmlns:a16="http://schemas.microsoft.com/office/drawing/2014/main" id="{5B86891D-DDED-60C9-B8BD-37AFBD059B87}"/>
              </a:ext>
            </a:extLst>
          </p:cNvPr>
          <p:cNvSpPr>
            <a:spLocks noGrp="1"/>
          </p:cNvSpPr>
          <p:nvPr>
            <p:ph idx="1"/>
          </p:nvPr>
        </p:nvSpPr>
        <p:spPr/>
        <p:txBody>
          <a:bodyPr>
            <a:normAutofit/>
          </a:bodyPr>
          <a:lstStyle/>
          <a:p>
            <a:r>
              <a:rPr lang="en-US" sz="2400" dirty="0"/>
              <a:t>Voluntary reporting of incidents by HCPs, patients or parents of patients. </a:t>
            </a:r>
          </a:p>
          <a:p>
            <a:r>
              <a:rPr lang="en-US" sz="2400" dirty="0"/>
              <a:t>Reporting can be done using a paper form, by email,  telephone or an interactive computer-based mechanism. </a:t>
            </a:r>
          </a:p>
          <a:p>
            <a:r>
              <a:rPr lang="en-US" sz="2400" dirty="0">
                <a:solidFill>
                  <a:srgbClr val="C00000"/>
                </a:solidFill>
              </a:rPr>
              <a:t>Advantage</a:t>
            </a:r>
            <a:r>
              <a:rPr lang="en-US" sz="2400" dirty="0"/>
              <a:t>: Easy to implement and generally inexpensive.</a:t>
            </a:r>
          </a:p>
          <a:p>
            <a:r>
              <a:rPr lang="en-US" sz="2400" dirty="0">
                <a:solidFill>
                  <a:srgbClr val="C00000"/>
                </a:solidFill>
              </a:rPr>
              <a:t>Limitation:</a:t>
            </a:r>
            <a:r>
              <a:rPr lang="en-US" sz="2400" dirty="0"/>
              <a:t> Under-reporting</a:t>
            </a:r>
            <a:endParaRPr lang="en-IN" sz="2400" dirty="0"/>
          </a:p>
        </p:txBody>
      </p:sp>
    </p:spTree>
    <p:extLst>
      <p:ext uri="{BB962C8B-B14F-4D97-AF65-F5344CB8AC3E}">
        <p14:creationId xmlns:p14="http://schemas.microsoft.com/office/powerpoint/2010/main" val="127970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3996D-1762-4C2D-1DE1-12A1EE403D46}"/>
              </a:ext>
            </a:extLst>
          </p:cNvPr>
          <p:cNvSpPr>
            <a:spLocks noGrp="1"/>
          </p:cNvSpPr>
          <p:nvPr>
            <p:ph type="title"/>
          </p:nvPr>
        </p:nvSpPr>
        <p:spPr>
          <a:xfrm>
            <a:off x="1341120" y="265176"/>
            <a:ext cx="9509759" cy="822479"/>
          </a:xfrm>
        </p:spPr>
        <p:txBody>
          <a:bodyPr/>
          <a:lstStyle/>
          <a:p>
            <a:r>
              <a:rPr lang="en-US" dirty="0"/>
              <a:t>              </a:t>
            </a:r>
            <a:r>
              <a:rPr lang="en-US" dirty="0">
                <a:solidFill>
                  <a:srgbClr val="7030A0"/>
                </a:solidFill>
              </a:rPr>
              <a:t>Patient chart review</a:t>
            </a:r>
            <a:endParaRPr lang="en-IN" dirty="0">
              <a:solidFill>
                <a:srgbClr val="7030A0"/>
              </a:solidFill>
            </a:endParaRPr>
          </a:p>
        </p:txBody>
      </p:sp>
      <p:sp>
        <p:nvSpPr>
          <p:cNvPr id="3" name="Content Placeholder 2">
            <a:extLst>
              <a:ext uri="{FF2B5EF4-FFF2-40B4-BE49-F238E27FC236}">
                <a16:creationId xmlns:a16="http://schemas.microsoft.com/office/drawing/2014/main" id="{BA712C88-1829-4184-17CC-5B02F38FB4CE}"/>
              </a:ext>
            </a:extLst>
          </p:cNvPr>
          <p:cNvSpPr>
            <a:spLocks noGrp="1"/>
          </p:cNvSpPr>
          <p:nvPr>
            <p:ph idx="1"/>
          </p:nvPr>
        </p:nvSpPr>
        <p:spPr>
          <a:xfrm>
            <a:off x="1193533" y="1241659"/>
            <a:ext cx="9760015" cy="5351165"/>
          </a:xfrm>
        </p:spPr>
        <p:txBody>
          <a:bodyPr>
            <a:normAutofit/>
          </a:bodyPr>
          <a:lstStyle/>
          <a:p>
            <a:r>
              <a:rPr lang="en-US" sz="2400" dirty="0"/>
              <a:t>Encompasses concurrent or retrospective medical record review which may also include discharge summaries, pharmacy databases and laboratory data. </a:t>
            </a:r>
          </a:p>
          <a:p>
            <a:r>
              <a:rPr lang="en-US" sz="2400" dirty="0"/>
              <a:t>The review is conducted by trained healthcare professionals. </a:t>
            </a:r>
          </a:p>
          <a:p>
            <a:r>
              <a:rPr lang="en-US" sz="2400" dirty="0"/>
              <a:t>Cases are evaluated independently by two or more experts. </a:t>
            </a:r>
          </a:p>
          <a:p>
            <a:r>
              <a:rPr lang="en-US" sz="2400" dirty="0"/>
              <a:t>Good planning is required for definitions, inclusion criteria, and triggers.</a:t>
            </a:r>
          </a:p>
        </p:txBody>
      </p:sp>
    </p:spTree>
    <p:extLst>
      <p:ext uri="{BB962C8B-B14F-4D97-AF65-F5344CB8AC3E}">
        <p14:creationId xmlns:p14="http://schemas.microsoft.com/office/powerpoint/2010/main" val="188128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52355-6E45-0656-5019-48FF81BBD648}"/>
              </a:ext>
            </a:extLst>
          </p:cNvPr>
          <p:cNvSpPr>
            <a:spLocks noGrp="1"/>
          </p:cNvSpPr>
          <p:nvPr>
            <p:ph type="title"/>
          </p:nvPr>
        </p:nvSpPr>
        <p:spPr/>
        <p:txBody>
          <a:bodyPr/>
          <a:lstStyle/>
          <a:p>
            <a:r>
              <a:rPr lang="en-IN" dirty="0"/>
              <a:t>                   </a:t>
            </a:r>
            <a:r>
              <a:rPr lang="en-IN" dirty="0">
                <a:solidFill>
                  <a:srgbClr val="7030A0"/>
                </a:solidFill>
              </a:rPr>
              <a:t>Patient chart reviews</a:t>
            </a:r>
          </a:p>
        </p:txBody>
      </p:sp>
      <p:sp>
        <p:nvSpPr>
          <p:cNvPr id="3" name="Content Placeholder 2">
            <a:extLst>
              <a:ext uri="{FF2B5EF4-FFF2-40B4-BE49-F238E27FC236}">
                <a16:creationId xmlns:a16="http://schemas.microsoft.com/office/drawing/2014/main" id="{626EA0B1-055F-29B0-2B85-473C7513ECD2}"/>
              </a:ext>
            </a:extLst>
          </p:cNvPr>
          <p:cNvSpPr>
            <a:spLocks noGrp="1"/>
          </p:cNvSpPr>
          <p:nvPr>
            <p:ph idx="1"/>
          </p:nvPr>
        </p:nvSpPr>
        <p:spPr>
          <a:xfrm>
            <a:off x="1341120" y="1353312"/>
            <a:ext cx="9878260" cy="4807484"/>
          </a:xfrm>
        </p:spPr>
        <p:txBody>
          <a:bodyPr>
            <a:normAutofit/>
          </a:bodyPr>
          <a:lstStyle/>
          <a:p>
            <a:endParaRPr lang="en-US" dirty="0"/>
          </a:p>
          <a:p>
            <a:r>
              <a:rPr lang="en-US" sz="2400" dirty="0"/>
              <a:t>Use: To detect all types of incidents, although it is more useful for detecting ADEs and potential ADEs, mainly those generated in the prescription and monitoring processes. </a:t>
            </a:r>
          </a:p>
          <a:p>
            <a:r>
              <a:rPr lang="en-US" sz="2400" dirty="0"/>
              <a:t>Less effective in detecting errors in the dispensing and administration processes. </a:t>
            </a:r>
            <a:endParaRPr lang="en-IN" sz="2400" dirty="0">
              <a:highlight>
                <a:srgbClr val="FFFF00"/>
              </a:highlight>
            </a:endParaRPr>
          </a:p>
          <a:p>
            <a:r>
              <a:rPr lang="en-US" sz="2400" dirty="0"/>
              <a:t>Challenges:  difficulty in training reviewers (nurses, pharmacists, students, research assistants) and the resources needed, both fiscal and human.</a:t>
            </a:r>
          </a:p>
          <a:p>
            <a:r>
              <a:rPr lang="en-US" sz="2400" dirty="0"/>
              <a:t>The results depend on the quality of documentation and reviewers’ abilities to capture triggers.</a:t>
            </a:r>
            <a:endParaRPr lang="en-IN" sz="2400" dirty="0"/>
          </a:p>
          <a:p>
            <a:endParaRPr lang="en-IN" dirty="0"/>
          </a:p>
        </p:txBody>
      </p:sp>
    </p:spTree>
    <p:extLst>
      <p:ext uri="{BB962C8B-B14F-4D97-AF65-F5344CB8AC3E}">
        <p14:creationId xmlns:p14="http://schemas.microsoft.com/office/powerpoint/2010/main" val="249728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0366-98BA-017D-3543-ADE7D6E96A6F}"/>
              </a:ext>
            </a:extLst>
          </p:cNvPr>
          <p:cNvSpPr>
            <a:spLocks noGrp="1"/>
          </p:cNvSpPr>
          <p:nvPr>
            <p:ph type="title"/>
          </p:nvPr>
        </p:nvSpPr>
        <p:spPr>
          <a:xfrm>
            <a:off x="1341120" y="265176"/>
            <a:ext cx="9509759" cy="803228"/>
          </a:xfrm>
        </p:spPr>
        <p:txBody>
          <a:bodyPr/>
          <a:lstStyle/>
          <a:p>
            <a:r>
              <a:rPr lang="en-US" dirty="0"/>
              <a:t>                 </a:t>
            </a:r>
            <a:r>
              <a:rPr lang="en-US" dirty="0">
                <a:solidFill>
                  <a:srgbClr val="7030A0"/>
                </a:solidFill>
              </a:rPr>
              <a:t>Direct observations</a:t>
            </a:r>
            <a:endParaRPr lang="en-IN" dirty="0">
              <a:solidFill>
                <a:srgbClr val="7030A0"/>
              </a:solidFill>
            </a:endParaRPr>
          </a:p>
        </p:txBody>
      </p:sp>
      <p:sp>
        <p:nvSpPr>
          <p:cNvPr id="3" name="Content Placeholder 2">
            <a:extLst>
              <a:ext uri="{FF2B5EF4-FFF2-40B4-BE49-F238E27FC236}">
                <a16:creationId xmlns:a16="http://schemas.microsoft.com/office/drawing/2014/main" id="{15CBB4FF-C633-EB7E-26BC-6D36674C3E2F}"/>
              </a:ext>
            </a:extLst>
          </p:cNvPr>
          <p:cNvSpPr>
            <a:spLocks noGrp="1"/>
          </p:cNvSpPr>
          <p:nvPr>
            <p:ph idx="1"/>
          </p:nvPr>
        </p:nvSpPr>
        <p:spPr>
          <a:xfrm>
            <a:off x="676977" y="1420689"/>
            <a:ext cx="10838046" cy="5239512"/>
          </a:xfrm>
        </p:spPr>
        <p:txBody>
          <a:bodyPr>
            <a:noAutofit/>
          </a:bodyPr>
          <a:lstStyle/>
          <a:p>
            <a:r>
              <a:rPr lang="en-US" sz="2400" dirty="0"/>
              <a:t>This method consists of observation of the administration of medicines at the patient’s own bedside in order to detect any difference between what the patient receives and the medical prescription. </a:t>
            </a:r>
          </a:p>
          <a:p>
            <a:r>
              <a:rPr lang="en-US" sz="2400" dirty="0"/>
              <a:t>A trained nurse observes drug administration, registers each action, and then compares what was done with the original physician orders. </a:t>
            </a:r>
          </a:p>
          <a:p>
            <a:r>
              <a:rPr lang="en-US" sz="2400" dirty="0"/>
              <a:t>The observer must be trained and visits different units in sequence.</a:t>
            </a:r>
          </a:p>
        </p:txBody>
      </p:sp>
    </p:spTree>
    <p:extLst>
      <p:ext uri="{BB962C8B-B14F-4D97-AF65-F5344CB8AC3E}">
        <p14:creationId xmlns:p14="http://schemas.microsoft.com/office/powerpoint/2010/main" val="48469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859EC-B0C6-D7B2-7302-52D5A4F05AE7}"/>
              </a:ext>
            </a:extLst>
          </p:cNvPr>
          <p:cNvSpPr>
            <a:spLocks noGrp="1"/>
          </p:cNvSpPr>
          <p:nvPr>
            <p:ph type="title"/>
          </p:nvPr>
        </p:nvSpPr>
        <p:spPr/>
        <p:txBody>
          <a:bodyPr/>
          <a:lstStyle/>
          <a:p>
            <a:r>
              <a:rPr lang="en-US" dirty="0"/>
              <a:t>             </a:t>
            </a:r>
            <a:r>
              <a:rPr lang="en-US" dirty="0">
                <a:solidFill>
                  <a:srgbClr val="7030A0"/>
                </a:solidFill>
              </a:rPr>
              <a:t>Direct observations</a:t>
            </a:r>
            <a:endParaRPr lang="en-IN" dirty="0">
              <a:solidFill>
                <a:srgbClr val="7030A0"/>
              </a:solidFill>
            </a:endParaRPr>
          </a:p>
        </p:txBody>
      </p:sp>
      <p:sp>
        <p:nvSpPr>
          <p:cNvPr id="3" name="Content Placeholder 2">
            <a:extLst>
              <a:ext uri="{FF2B5EF4-FFF2-40B4-BE49-F238E27FC236}">
                <a16:creationId xmlns:a16="http://schemas.microsoft.com/office/drawing/2014/main" id="{04DF8B2E-6ACA-612C-A2A1-B1C6441448A0}"/>
              </a:ext>
            </a:extLst>
          </p:cNvPr>
          <p:cNvSpPr>
            <a:spLocks noGrp="1"/>
          </p:cNvSpPr>
          <p:nvPr>
            <p:ph idx="1"/>
          </p:nvPr>
        </p:nvSpPr>
        <p:spPr/>
        <p:txBody>
          <a:bodyPr/>
          <a:lstStyle/>
          <a:p>
            <a:r>
              <a:rPr lang="en-US" sz="2400" dirty="0"/>
              <a:t>Use: Reliable and effective method to detect and to quantify the administration errors and is also valuable for the detection of dispensing errors,</a:t>
            </a:r>
          </a:p>
          <a:p>
            <a:r>
              <a:rPr lang="en-US" sz="2400" dirty="0"/>
              <a:t> Limitations: Not useful to detect errors in the prescription and monitoring processes.</a:t>
            </a:r>
            <a:endParaRPr lang="en-IN" sz="2400" dirty="0"/>
          </a:p>
          <a:p>
            <a:endParaRPr lang="en-IN" dirty="0"/>
          </a:p>
        </p:txBody>
      </p:sp>
    </p:spTree>
    <p:extLst>
      <p:ext uri="{BB962C8B-B14F-4D97-AF65-F5344CB8AC3E}">
        <p14:creationId xmlns:p14="http://schemas.microsoft.com/office/powerpoint/2010/main" val="307243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D0763-14FC-D4FA-944F-DF8AC3FC97EB}"/>
              </a:ext>
            </a:extLst>
          </p:cNvPr>
          <p:cNvSpPr>
            <a:spLocks noGrp="1"/>
          </p:cNvSpPr>
          <p:nvPr>
            <p:ph type="title"/>
          </p:nvPr>
        </p:nvSpPr>
        <p:spPr/>
        <p:txBody>
          <a:bodyPr/>
          <a:lstStyle/>
          <a:p>
            <a:r>
              <a:rPr lang="en-IN" dirty="0"/>
              <a:t>   </a:t>
            </a:r>
            <a:r>
              <a:rPr lang="en-IN" dirty="0">
                <a:solidFill>
                  <a:srgbClr val="7030A0"/>
                </a:solidFill>
              </a:rPr>
              <a:t>Root cause analysis of medication errors</a:t>
            </a:r>
          </a:p>
        </p:txBody>
      </p:sp>
      <p:pic>
        <p:nvPicPr>
          <p:cNvPr id="5" name="Content Placeholder 4">
            <a:extLst>
              <a:ext uri="{FF2B5EF4-FFF2-40B4-BE49-F238E27FC236}">
                <a16:creationId xmlns:a16="http://schemas.microsoft.com/office/drawing/2014/main" id="{7F3DC4B0-298F-1E83-FEA9-B0E3AA5D367B}"/>
              </a:ext>
            </a:extLst>
          </p:cNvPr>
          <p:cNvPicPr>
            <a:picLocks noGrp="1" noChangeAspect="1"/>
          </p:cNvPicPr>
          <p:nvPr>
            <p:ph idx="1"/>
          </p:nvPr>
        </p:nvPicPr>
        <p:blipFill>
          <a:blip r:embed="rId2"/>
          <a:srcRect l="19626" t="39465" r="22074" b="7131"/>
          <a:stretch/>
        </p:blipFill>
        <p:spPr>
          <a:xfrm>
            <a:off x="2338938" y="1353312"/>
            <a:ext cx="7902341" cy="5357623"/>
          </a:xfrm>
        </p:spPr>
      </p:pic>
    </p:spTree>
    <p:extLst>
      <p:ext uri="{BB962C8B-B14F-4D97-AF65-F5344CB8AC3E}">
        <p14:creationId xmlns:p14="http://schemas.microsoft.com/office/powerpoint/2010/main" val="270512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503D-8F3D-2DFE-8A4E-86CB2B7C8E49}"/>
              </a:ext>
            </a:extLst>
          </p:cNvPr>
          <p:cNvSpPr>
            <a:spLocks noGrp="1"/>
          </p:cNvSpPr>
          <p:nvPr>
            <p:ph type="title"/>
          </p:nvPr>
        </p:nvSpPr>
        <p:spPr>
          <a:xfrm>
            <a:off x="519764" y="265176"/>
            <a:ext cx="10331115" cy="1088136"/>
          </a:xfrm>
        </p:spPr>
        <p:txBody>
          <a:bodyPr>
            <a:normAutofit/>
          </a:bodyPr>
          <a:lstStyle/>
          <a:p>
            <a:r>
              <a:rPr lang="en-IN" sz="3200" dirty="0">
                <a:solidFill>
                  <a:srgbClr val="7030A0"/>
                </a:solidFill>
              </a:rPr>
              <a:t>  Giving Patients the tools to be part of the safety system</a:t>
            </a:r>
          </a:p>
        </p:txBody>
      </p:sp>
      <p:sp>
        <p:nvSpPr>
          <p:cNvPr id="10" name="Content Placeholder 9">
            <a:extLst>
              <a:ext uri="{FF2B5EF4-FFF2-40B4-BE49-F238E27FC236}">
                <a16:creationId xmlns:a16="http://schemas.microsoft.com/office/drawing/2014/main" id="{B5DFF3DB-F2B4-8943-C68F-62492D92C03A}"/>
              </a:ext>
            </a:extLst>
          </p:cNvPr>
          <p:cNvSpPr>
            <a:spLocks noGrp="1"/>
          </p:cNvSpPr>
          <p:nvPr>
            <p:ph idx="1"/>
          </p:nvPr>
        </p:nvSpPr>
        <p:spPr/>
        <p:txBody>
          <a:bodyPr/>
          <a:lstStyle/>
          <a:p>
            <a:endParaRPr lang="en-IN"/>
          </a:p>
        </p:txBody>
      </p:sp>
      <p:sp>
        <p:nvSpPr>
          <p:cNvPr id="9" name="TextBox 8">
            <a:extLst>
              <a:ext uri="{FF2B5EF4-FFF2-40B4-BE49-F238E27FC236}">
                <a16:creationId xmlns:a16="http://schemas.microsoft.com/office/drawing/2014/main" id="{DCA38892-5180-168C-2362-A270E1BFDBD6}"/>
              </a:ext>
            </a:extLst>
          </p:cNvPr>
          <p:cNvSpPr txBox="1"/>
          <p:nvPr/>
        </p:nvSpPr>
        <p:spPr>
          <a:xfrm>
            <a:off x="650240" y="1991360"/>
            <a:ext cx="10190480" cy="4154984"/>
          </a:xfrm>
          <a:prstGeom prst="rect">
            <a:avLst/>
          </a:prstGeom>
          <a:noFill/>
        </p:spPr>
        <p:txBody>
          <a:bodyPr wrap="square">
            <a:spAutoFit/>
          </a:bodyPr>
          <a:lstStyle/>
          <a:p>
            <a:r>
              <a:rPr lang="en-US" sz="2400" dirty="0"/>
              <a:t>Expert medication reviews, especially at care transitions.</a:t>
            </a:r>
          </a:p>
          <a:p>
            <a:r>
              <a:rPr lang="en-US" sz="2400" dirty="0"/>
              <a:t>___________________________________________________</a:t>
            </a:r>
          </a:p>
          <a:p>
            <a:r>
              <a:rPr lang="en-US" sz="2400" dirty="0"/>
              <a:t> Information on high-risk drugs </a:t>
            </a:r>
          </a:p>
          <a:p>
            <a:r>
              <a:rPr lang="en-US" sz="2400" dirty="0"/>
              <a:t>___________________________________________________</a:t>
            </a:r>
          </a:p>
          <a:p>
            <a:r>
              <a:rPr lang="en-US" sz="2400" dirty="0"/>
              <a:t>How to report an adverse drug reaction or medication incident</a:t>
            </a:r>
          </a:p>
          <a:p>
            <a:r>
              <a:rPr lang="en-US" sz="2400" dirty="0"/>
              <a:t>___________________________________________________</a:t>
            </a:r>
          </a:p>
          <a:p>
            <a:r>
              <a:rPr lang="en-US" sz="2400" dirty="0"/>
              <a:t>Signs of drug reaction or overdose </a:t>
            </a:r>
          </a:p>
          <a:p>
            <a:r>
              <a:rPr lang="en-US" sz="2400" dirty="0"/>
              <a:t>___________________________________________________</a:t>
            </a:r>
          </a:p>
          <a:p>
            <a:r>
              <a:rPr lang="en-US" sz="2400" dirty="0"/>
              <a:t>How to access medication information</a:t>
            </a:r>
          </a:p>
          <a:p>
            <a:r>
              <a:rPr lang="en-US" sz="2400" dirty="0"/>
              <a:t>___________________________________________________</a:t>
            </a:r>
          </a:p>
          <a:p>
            <a:r>
              <a:rPr lang="en-US" sz="2400" dirty="0"/>
              <a:t> </a:t>
            </a:r>
            <a:endParaRPr lang="en-IN" sz="2400" dirty="0"/>
          </a:p>
        </p:txBody>
      </p:sp>
    </p:spTree>
    <p:extLst>
      <p:ext uri="{BB962C8B-B14F-4D97-AF65-F5344CB8AC3E}">
        <p14:creationId xmlns:p14="http://schemas.microsoft.com/office/powerpoint/2010/main" val="240741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55D37-D603-5F09-8280-F667DEE93C2B}"/>
              </a:ext>
            </a:extLst>
          </p:cNvPr>
          <p:cNvSpPr>
            <a:spLocks noGrp="1"/>
          </p:cNvSpPr>
          <p:nvPr>
            <p:ph type="title"/>
          </p:nvPr>
        </p:nvSpPr>
        <p:spPr>
          <a:xfrm>
            <a:off x="1501541" y="265176"/>
            <a:ext cx="9349338" cy="774352"/>
          </a:xfrm>
        </p:spPr>
        <p:txBody>
          <a:bodyPr/>
          <a:lstStyle/>
          <a:p>
            <a:r>
              <a:rPr lang="en-IN" dirty="0"/>
              <a:t>                 Take home message</a:t>
            </a:r>
          </a:p>
        </p:txBody>
      </p:sp>
      <p:graphicFrame>
        <p:nvGraphicFramePr>
          <p:cNvPr id="4" name="Content Placeholder 3">
            <a:extLst>
              <a:ext uri="{FF2B5EF4-FFF2-40B4-BE49-F238E27FC236}">
                <a16:creationId xmlns:a16="http://schemas.microsoft.com/office/drawing/2014/main" id="{E070029E-B6D2-3004-C2B4-0E853398560F}"/>
              </a:ext>
            </a:extLst>
          </p:cNvPr>
          <p:cNvGraphicFramePr>
            <a:graphicFrameLocks noGrp="1"/>
          </p:cNvGraphicFramePr>
          <p:nvPr>
            <p:ph idx="1"/>
            <p:extLst>
              <p:ext uri="{D42A27DB-BD31-4B8C-83A1-F6EECF244321}">
                <p14:modId xmlns:p14="http://schemas.microsoft.com/office/powerpoint/2010/main" val="679546996"/>
              </p:ext>
            </p:extLst>
          </p:nvPr>
        </p:nvGraphicFramePr>
        <p:xfrm>
          <a:off x="1181651" y="1274830"/>
          <a:ext cx="9509125" cy="4141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970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BD2F2-9656-B783-9B7F-5B7844F30E87}"/>
              </a:ext>
            </a:extLst>
          </p:cNvPr>
          <p:cNvSpPr>
            <a:spLocks noGrp="1"/>
          </p:cNvSpPr>
          <p:nvPr>
            <p:ph type="title"/>
          </p:nvPr>
        </p:nvSpPr>
        <p:spPr/>
        <p:txBody>
          <a:bodyPr/>
          <a:lstStyle/>
          <a:p>
            <a:r>
              <a:rPr lang="en-IN" dirty="0"/>
              <a:t>                </a:t>
            </a:r>
            <a:r>
              <a:rPr lang="en-IN" dirty="0">
                <a:solidFill>
                  <a:srgbClr val="7030A0"/>
                </a:solidFill>
              </a:rPr>
              <a:t>The burden of unsafe care</a:t>
            </a:r>
          </a:p>
        </p:txBody>
      </p:sp>
      <p:sp>
        <p:nvSpPr>
          <p:cNvPr id="3" name="Content Placeholder 2">
            <a:extLst>
              <a:ext uri="{FF2B5EF4-FFF2-40B4-BE49-F238E27FC236}">
                <a16:creationId xmlns:a16="http://schemas.microsoft.com/office/drawing/2014/main" id="{0B7E1D06-5657-1C87-BEAA-6C4F9700E18E}"/>
              </a:ext>
            </a:extLst>
          </p:cNvPr>
          <p:cNvSpPr>
            <a:spLocks noGrp="1"/>
          </p:cNvSpPr>
          <p:nvPr>
            <p:ph idx="1"/>
          </p:nvPr>
        </p:nvSpPr>
        <p:spPr>
          <a:xfrm>
            <a:off x="731521" y="1572767"/>
            <a:ext cx="10404908" cy="4789531"/>
          </a:xfrm>
        </p:spPr>
        <p:txBody>
          <a:bodyPr/>
          <a:lstStyle/>
          <a:p>
            <a:r>
              <a:rPr lang="en-US" sz="2400" dirty="0">
                <a:solidFill>
                  <a:schemeClr val="tx1"/>
                </a:solidFill>
              </a:rPr>
              <a:t>Medication errors may result in  additional hospitalization, litigation costs, infections acquired in hospitals, lost income and disability. </a:t>
            </a:r>
          </a:p>
          <a:p>
            <a:r>
              <a:rPr lang="en-US" sz="2400" dirty="0">
                <a:solidFill>
                  <a:schemeClr val="tx1"/>
                </a:solidFill>
              </a:rPr>
              <a:t>Such errors negatively affect the patients’ confidence in the healthcare system. </a:t>
            </a:r>
          </a:p>
          <a:p>
            <a:r>
              <a:rPr lang="en-US" sz="2400" dirty="0">
                <a:solidFill>
                  <a:schemeClr val="tx1"/>
                </a:solidFill>
              </a:rPr>
              <a:t>They are  also very costly: to the healthcare systems, patients and their families, and healthcare workers. </a:t>
            </a:r>
          </a:p>
          <a:p>
            <a:r>
              <a:rPr lang="en-US" sz="2400" dirty="0">
                <a:solidFill>
                  <a:schemeClr val="tx1"/>
                </a:solidFill>
              </a:rPr>
              <a:t>Studies show that additional hospitalization, litigation costs, infections acquired in hospitals, lost income, disability and medical expenses have cost some countries between US$ 6 billion and US$ 29 billion per year.</a:t>
            </a:r>
            <a:endParaRPr lang="en-IN" sz="2400" dirty="0">
              <a:solidFill>
                <a:schemeClr val="tx1"/>
              </a:solidFill>
            </a:endParaRPr>
          </a:p>
          <a:p>
            <a:endParaRPr lang="en-US" dirty="0"/>
          </a:p>
        </p:txBody>
      </p:sp>
    </p:spTree>
    <p:extLst>
      <p:ext uri="{BB962C8B-B14F-4D97-AF65-F5344CB8AC3E}">
        <p14:creationId xmlns:p14="http://schemas.microsoft.com/office/powerpoint/2010/main" val="78602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928" y="5794624"/>
            <a:ext cx="9226193" cy="484599"/>
          </a:xfrm>
        </p:spPr>
        <p:txBody>
          <a:bodyPr>
            <a:normAutofit fontScale="90000"/>
          </a:bodyPr>
          <a:lstStyle/>
          <a:p>
            <a:br>
              <a:rPr lang="en-US" b="1" i="1" dirty="0">
                <a:solidFill>
                  <a:srgbClr val="374866"/>
                </a:solidFill>
                <a:effectLst/>
                <a:latin typeface="inherit"/>
              </a:rPr>
            </a:br>
            <a:br>
              <a:rPr lang="en-US" b="1" i="1" dirty="0">
                <a:solidFill>
                  <a:srgbClr val="374866"/>
                </a:solidFill>
                <a:effectLst/>
                <a:latin typeface="inherit"/>
              </a:rPr>
            </a:br>
            <a:r>
              <a:rPr lang="en-US" b="1" i="1" dirty="0">
                <a:solidFill>
                  <a:srgbClr val="374866"/>
                </a:solidFill>
                <a:effectLst/>
                <a:latin typeface="inherit"/>
              </a:rPr>
              <a:t>          Safety isn’t expensive, it’s priceless.</a:t>
            </a:r>
            <a:br>
              <a:rPr lang="en-US" b="1" i="1" dirty="0">
                <a:solidFill>
                  <a:srgbClr val="374866"/>
                </a:solidFill>
                <a:effectLst/>
                <a:latin typeface="inherit"/>
              </a:rPr>
            </a:br>
            <a:r>
              <a:rPr lang="en-US" b="1" i="1" dirty="0">
                <a:solidFill>
                  <a:srgbClr val="374866"/>
                </a:solidFill>
                <a:effectLst/>
                <a:latin typeface="inherit"/>
              </a:rPr>
              <a:t>                                                                 </a:t>
            </a:r>
            <a:r>
              <a:rPr lang="en-US" sz="2000" b="1" i="1" dirty="0">
                <a:solidFill>
                  <a:srgbClr val="374866"/>
                </a:solidFill>
                <a:effectLst/>
                <a:latin typeface="inherit"/>
              </a:rPr>
              <a:t>Anonymous</a:t>
            </a:r>
            <a:endParaRPr lang="en-US" sz="2000" dirty="0"/>
          </a:p>
        </p:txBody>
      </p:sp>
      <p:pic>
        <p:nvPicPr>
          <p:cNvPr id="7" name="Picture Placeholder 6"/>
          <p:cNvPicPr>
            <a:picLocks noGrp="1" noChangeAspect="1"/>
          </p:cNvPicPr>
          <p:nvPr>
            <p:ph type="pic" idx="1"/>
          </p:nvPr>
        </p:nvPicPr>
        <p:blipFill>
          <a:blip r:embed="rId2"/>
          <a:srcRect t="2110" b="2110"/>
          <a:stretch/>
        </p:blipFill>
        <p:spPr>
          <a:xfrm>
            <a:off x="2435101" y="578777"/>
            <a:ext cx="6858000" cy="4572000"/>
          </a:xfrm>
        </p:spPr>
      </p:pic>
      <p:sp>
        <p:nvSpPr>
          <p:cNvPr id="3" name="Text Placeholder 2">
            <a:extLst>
              <a:ext uri="{FF2B5EF4-FFF2-40B4-BE49-F238E27FC236}">
                <a16:creationId xmlns:a16="http://schemas.microsoft.com/office/drawing/2014/main" id="{00DF455E-C2D7-E5D0-F7DC-30BF3BC06C38}"/>
              </a:ext>
            </a:extLst>
          </p:cNvPr>
          <p:cNvSpPr>
            <a:spLocks noGrp="1"/>
          </p:cNvSpPr>
          <p:nvPr>
            <p:ph type="body" sz="half" idx="2"/>
          </p:nvPr>
        </p:nvSpPr>
        <p:spPr/>
        <p:txBody>
          <a:bodyPr/>
          <a:lstStyle/>
          <a:p>
            <a:endParaRPr lang="en-IN"/>
          </a:p>
        </p:txBody>
      </p:sp>
    </p:spTree>
    <p:extLst>
      <p:ext uri="{BB962C8B-B14F-4D97-AF65-F5344CB8AC3E}">
        <p14:creationId xmlns:p14="http://schemas.microsoft.com/office/powerpoint/2010/main" val="36188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a:extLst>
              <a:ext uri="{FF2B5EF4-FFF2-40B4-BE49-F238E27FC236}">
                <a16:creationId xmlns:a16="http://schemas.microsoft.com/office/drawing/2014/main" id="{71D8C4F4-D065-686B-5D1F-A06F712C4022}"/>
              </a:ext>
            </a:extLst>
          </p:cNvPr>
          <p:cNvPicPr>
            <a:picLocks noGrp="1" noChangeAspect="1"/>
          </p:cNvPicPr>
          <p:nvPr>
            <p:ph sz="half" idx="4294967295"/>
          </p:nvPr>
        </p:nvPicPr>
        <p:blipFill>
          <a:blip r:embed="rId2"/>
          <a:srcRect l="25381" t="15699" r="25860" b="6681"/>
          <a:stretch/>
        </p:blipFill>
        <p:spPr>
          <a:xfrm>
            <a:off x="7323966" y="1384957"/>
            <a:ext cx="4572000" cy="4094162"/>
          </a:xfrm>
        </p:spPr>
      </p:pic>
      <p:pic>
        <p:nvPicPr>
          <p:cNvPr id="9" name="Picture 8">
            <a:extLst>
              <a:ext uri="{FF2B5EF4-FFF2-40B4-BE49-F238E27FC236}">
                <a16:creationId xmlns:a16="http://schemas.microsoft.com/office/drawing/2014/main" id="{0E4494EF-6D26-DC76-8CE9-E1277B26D05A}"/>
              </a:ext>
            </a:extLst>
          </p:cNvPr>
          <p:cNvPicPr>
            <a:picLocks noChangeAspect="1"/>
          </p:cNvPicPr>
          <p:nvPr/>
        </p:nvPicPr>
        <p:blipFill>
          <a:blip r:embed="rId3"/>
          <a:srcRect l="9238" t="17684" r="10078" b="61403"/>
          <a:stretch/>
        </p:blipFill>
        <p:spPr>
          <a:xfrm>
            <a:off x="2185093" y="217050"/>
            <a:ext cx="9837019" cy="1434165"/>
          </a:xfrm>
          <a:prstGeom prst="rect">
            <a:avLst/>
          </a:prstGeom>
        </p:spPr>
      </p:pic>
      <p:pic>
        <p:nvPicPr>
          <p:cNvPr id="2052" name="Picture 4" descr="Medication Without Harm">
            <a:extLst>
              <a:ext uri="{FF2B5EF4-FFF2-40B4-BE49-F238E27FC236}">
                <a16:creationId xmlns:a16="http://schemas.microsoft.com/office/drawing/2014/main" id="{3E0EE65B-E36A-130D-723E-CEB92BAD315E}"/>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bwMode="auto">
          <a:xfrm>
            <a:off x="169888" y="139567"/>
            <a:ext cx="3403600" cy="48085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CA59E12-D17C-F34C-9831-35039943DC89}"/>
              </a:ext>
            </a:extLst>
          </p:cNvPr>
          <p:cNvPicPr>
            <a:picLocks noChangeAspect="1"/>
          </p:cNvPicPr>
          <p:nvPr/>
        </p:nvPicPr>
        <p:blipFill>
          <a:blip r:embed="rId5"/>
          <a:srcRect t="16140" b="60281"/>
          <a:stretch/>
        </p:blipFill>
        <p:spPr>
          <a:xfrm>
            <a:off x="53299" y="5101388"/>
            <a:ext cx="12192000" cy="1617045"/>
          </a:xfrm>
          <a:prstGeom prst="rect">
            <a:avLst/>
          </a:prstGeom>
        </p:spPr>
      </p:pic>
      <p:pic>
        <p:nvPicPr>
          <p:cNvPr id="2054" name="Picture 6" descr="World Alliance for Patient Safety ...">
            <a:extLst>
              <a:ext uri="{FF2B5EF4-FFF2-40B4-BE49-F238E27FC236}">
                <a16:creationId xmlns:a16="http://schemas.microsoft.com/office/drawing/2014/main" id="{F99DDA8B-87DB-B1B1-BF21-E26B39EE9C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2018" y="2229031"/>
            <a:ext cx="3122615" cy="312261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BA6B1B4-4F20-93A2-D1AD-6CC12A828910}"/>
              </a:ext>
            </a:extLst>
          </p:cNvPr>
          <p:cNvSpPr/>
          <p:nvPr/>
        </p:nvSpPr>
        <p:spPr>
          <a:xfrm>
            <a:off x="3922821" y="1314631"/>
            <a:ext cx="2780874"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Patient and medication  safety initiatives</a:t>
            </a:r>
          </a:p>
        </p:txBody>
      </p:sp>
    </p:spTree>
    <p:extLst>
      <p:ext uri="{BB962C8B-B14F-4D97-AF65-F5344CB8AC3E}">
        <p14:creationId xmlns:p14="http://schemas.microsoft.com/office/powerpoint/2010/main" val="9074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6DC0-170A-110E-24A5-79FAC6DE5AEB}"/>
              </a:ext>
            </a:extLst>
          </p:cNvPr>
          <p:cNvSpPr>
            <a:spLocks noGrp="1"/>
          </p:cNvSpPr>
          <p:nvPr>
            <p:ph type="title"/>
          </p:nvPr>
        </p:nvSpPr>
        <p:spPr/>
        <p:txBody>
          <a:bodyPr/>
          <a:lstStyle/>
          <a:p>
            <a:r>
              <a:rPr lang="en-IN" dirty="0"/>
              <a:t>                         </a:t>
            </a:r>
            <a:r>
              <a:rPr lang="en-IN" dirty="0">
                <a:solidFill>
                  <a:srgbClr val="7030A0"/>
                </a:solidFill>
              </a:rPr>
              <a:t>Session Outline</a:t>
            </a:r>
          </a:p>
        </p:txBody>
      </p:sp>
      <p:sp>
        <p:nvSpPr>
          <p:cNvPr id="3" name="Content Placeholder 2">
            <a:extLst>
              <a:ext uri="{FF2B5EF4-FFF2-40B4-BE49-F238E27FC236}">
                <a16:creationId xmlns:a16="http://schemas.microsoft.com/office/drawing/2014/main" id="{94813B64-C491-7DEF-6D22-68B247B4C14E}"/>
              </a:ext>
            </a:extLst>
          </p:cNvPr>
          <p:cNvSpPr>
            <a:spLocks noGrp="1"/>
          </p:cNvSpPr>
          <p:nvPr>
            <p:ph idx="1"/>
          </p:nvPr>
        </p:nvSpPr>
        <p:spPr>
          <a:xfrm>
            <a:off x="1341120" y="2050180"/>
            <a:ext cx="9509760" cy="3664819"/>
          </a:xfrm>
        </p:spPr>
        <p:txBody>
          <a:bodyPr/>
          <a:lstStyle/>
          <a:p>
            <a:pPr>
              <a:buClr>
                <a:schemeClr val="accent3">
                  <a:lumMod val="60000"/>
                  <a:lumOff val="40000"/>
                </a:schemeClr>
              </a:buClr>
            </a:pPr>
            <a:r>
              <a:rPr lang="en-IN" sz="2400" dirty="0">
                <a:solidFill>
                  <a:schemeClr val="tx1"/>
                </a:solidFill>
              </a:rPr>
              <a:t>Define medication errors. </a:t>
            </a:r>
          </a:p>
          <a:p>
            <a:pPr>
              <a:buClr>
                <a:schemeClr val="accent3">
                  <a:lumMod val="60000"/>
                  <a:lumOff val="40000"/>
                </a:schemeClr>
              </a:buClr>
            </a:pPr>
            <a:r>
              <a:rPr lang="en-IN" sz="2400" dirty="0">
                <a:solidFill>
                  <a:schemeClr val="tx1"/>
                </a:solidFill>
              </a:rPr>
              <a:t>Explore how  medication errors happen. </a:t>
            </a:r>
          </a:p>
          <a:p>
            <a:pPr>
              <a:buClr>
                <a:schemeClr val="accent3">
                  <a:lumMod val="60000"/>
                  <a:lumOff val="40000"/>
                </a:schemeClr>
              </a:buClr>
            </a:pPr>
            <a:r>
              <a:rPr lang="en-IN" sz="2400" dirty="0">
                <a:solidFill>
                  <a:schemeClr val="tx1"/>
                </a:solidFill>
              </a:rPr>
              <a:t>Measures to prevent  medication errors. </a:t>
            </a:r>
          </a:p>
          <a:p>
            <a:pPr>
              <a:buClr>
                <a:schemeClr val="accent3">
                  <a:lumMod val="60000"/>
                  <a:lumOff val="40000"/>
                </a:schemeClr>
              </a:buClr>
            </a:pPr>
            <a:r>
              <a:rPr lang="en-IN" sz="2400" dirty="0">
                <a:solidFill>
                  <a:schemeClr val="tx1"/>
                </a:solidFill>
              </a:rPr>
              <a:t>Use of technology to prevent medication errors. </a:t>
            </a:r>
          </a:p>
          <a:p>
            <a:pPr>
              <a:buClr>
                <a:schemeClr val="accent3">
                  <a:lumMod val="60000"/>
                  <a:lumOff val="40000"/>
                </a:schemeClr>
              </a:buClr>
            </a:pPr>
            <a:r>
              <a:rPr lang="en-IN" sz="2400" dirty="0">
                <a:solidFill>
                  <a:schemeClr val="tx1"/>
                </a:solidFill>
              </a:rPr>
              <a:t>Reporting of medication errors. </a:t>
            </a:r>
          </a:p>
          <a:p>
            <a:endParaRPr lang="en-IN" sz="2400" dirty="0"/>
          </a:p>
          <a:p>
            <a:endParaRPr lang="en-IN" dirty="0"/>
          </a:p>
          <a:p>
            <a:endParaRPr lang="en-IN" dirty="0"/>
          </a:p>
        </p:txBody>
      </p:sp>
    </p:spTree>
    <p:extLst>
      <p:ext uri="{BB962C8B-B14F-4D97-AF65-F5344CB8AC3E}">
        <p14:creationId xmlns:p14="http://schemas.microsoft.com/office/powerpoint/2010/main" val="376038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41316-1AE0-F372-ADF1-F4E687C407BB}"/>
              </a:ext>
            </a:extLst>
          </p:cNvPr>
          <p:cNvSpPr>
            <a:spLocks noGrp="1"/>
          </p:cNvSpPr>
          <p:nvPr>
            <p:ph type="title"/>
          </p:nvPr>
        </p:nvSpPr>
        <p:spPr>
          <a:xfrm>
            <a:off x="1341120" y="265176"/>
            <a:ext cx="9509759" cy="841729"/>
          </a:xfrm>
        </p:spPr>
        <p:txBody>
          <a:bodyPr/>
          <a:lstStyle/>
          <a:p>
            <a:r>
              <a:rPr lang="en-US" b="0" i="0" dirty="0">
                <a:solidFill>
                  <a:srgbClr val="333333"/>
                </a:solidFill>
                <a:effectLst/>
                <a:latin typeface="arial" panose="020B0604020202020204" pitchFamily="34" charset="0"/>
              </a:rPr>
              <a:t>                  Medication Error</a:t>
            </a:r>
            <a:endParaRPr lang="en-IN" dirty="0"/>
          </a:p>
        </p:txBody>
      </p:sp>
      <p:sp>
        <p:nvSpPr>
          <p:cNvPr id="3" name="Content Placeholder 2">
            <a:extLst>
              <a:ext uri="{FF2B5EF4-FFF2-40B4-BE49-F238E27FC236}">
                <a16:creationId xmlns:a16="http://schemas.microsoft.com/office/drawing/2014/main" id="{4E3BC5DD-FE6D-40D0-1999-5FB8ABA19853}"/>
              </a:ext>
            </a:extLst>
          </p:cNvPr>
          <p:cNvSpPr>
            <a:spLocks noGrp="1"/>
          </p:cNvSpPr>
          <p:nvPr>
            <p:ph idx="1"/>
          </p:nvPr>
        </p:nvSpPr>
        <p:spPr>
          <a:xfrm>
            <a:off x="712269" y="1353313"/>
            <a:ext cx="10550893" cy="3622948"/>
          </a:xfrm>
          <a:ln w="38100">
            <a:solidFill>
              <a:schemeClr val="accent3">
                <a:lumMod val="60000"/>
                <a:lumOff val="40000"/>
              </a:schemeClr>
            </a:solidFill>
          </a:ln>
        </p:spPr>
        <p:txBody>
          <a:bodyPr>
            <a:normAutofit/>
          </a:bodyPr>
          <a:lstStyle/>
          <a:p>
            <a:pPr marL="45720" indent="0">
              <a:buNone/>
            </a:pPr>
            <a:endParaRPr lang="en-US" sz="2400" b="0" i="0" dirty="0">
              <a:solidFill>
                <a:srgbClr val="333333"/>
              </a:solidFill>
              <a:effectLst/>
              <a:latin typeface="arial" panose="020B0604020202020204" pitchFamily="34" charset="0"/>
            </a:endParaRPr>
          </a:p>
          <a:p>
            <a:pPr marL="45720" indent="0">
              <a:buNone/>
            </a:pPr>
            <a:r>
              <a:rPr lang="en-US" sz="2400" b="0" i="0" dirty="0">
                <a:solidFill>
                  <a:srgbClr val="333333"/>
                </a:solidFill>
                <a:effectLst/>
                <a:latin typeface="arial" panose="020B0604020202020204" pitchFamily="34" charset="0"/>
              </a:rPr>
              <a:t>"A medication error is any preventable event that may cause or lead to inappropriate medication use or patient harm while the medication is in the control of the health care professional, patient, or consumer. </a:t>
            </a:r>
          </a:p>
          <a:p>
            <a:pPr marL="45720" indent="0">
              <a:buNone/>
            </a:pPr>
            <a:r>
              <a:rPr lang="en-US" sz="2400" b="0" i="0" dirty="0">
                <a:solidFill>
                  <a:schemeClr val="accent3">
                    <a:lumMod val="75000"/>
                  </a:schemeClr>
                </a:solidFill>
                <a:effectLst/>
                <a:latin typeface="arial" panose="020B0604020202020204" pitchFamily="34" charset="0"/>
              </a:rPr>
              <a:t>           Such events may be related to professional practice, health care products, procedures, and systems, including prescribing, order communication, product labeling, packaging, and nomenclature, compounding, dispensing, distribution, administration, education, monitoring, and use.“</a:t>
            </a:r>
          </a:p>
          <a:p>
            <a:pPr marL="45720" indent="0">
              <a:buNone/>
            </a:pPr>
            <a:endParaRPr lang="en-US" dirty="0">
              <a:solidFill>
                <a:srgbClr val="333333"/>
              </a:solidFill>
              <a:latin typeface="arial" panose="020B0604020202020204" pitchFamily="34" charset="0"/>
            </a:endParaRPr>
          </a:p>
        </p:txBody>
      </p:sp>
      <p:sp>
        <p:nvSpPr>
          <p:cNvPr id="4" name="TextBox 3">
            <a:extLst>
              <a:ext uri="{FF2B5EF4-FFF2-40B4-BE49-F238E27FC236}">
                <a16:creationId xmlns:a16="http://schemas.microsoft.com/office/drawing/2014/main" id="{414AD2DC-E6A6-83C9-2A9F-6C73CDA3B024}"/>
              </a:ext>
            </a:extLst>
          </p:cNvPr>
          <p:cNvSpPr txBox="1"/>
          <p:nvPr/>
        </p:nvSpPr>
        <p:spPr>
          <a:xfrm>
            <a:off x="1780674" y="5717406"/>
            <a:ext cx="8244565" cy="369332"/>
          </a:xfrm>
          <a:prstGeom prst="rect">
            <a:avLst/>
          </a:prstGeom>
          <a:noFill/>
        </p:spPr>
        <p:txBody>
          <a:bodyPr wrap="none" rtlCol="0">
            <a:spAutoFit/>
          </a:bodyPr>
          <a:lstStyle/>
          <a:p>
            <a:r>
              <a:rPr lang="en-US"/>
              <a:t>National Coordinating Council for Medication Error Reporting and Prevention </a:t>
            </a:r>
            <a:endParaRPr lang="en-IN" dirty="0"/>
          </a:p>
        </p:txBody>
      </p:sp>
    </p:spTree>
    <p:extLst>
      <p:ext uri="{BB962C8B-B14F-4D97-AF65-F5344CB8AC3E}">
        <p14:creationId xmlns:p14="http://schemas.microsoft.com/office/powerpoint/2010/main" val="48342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3C2FF-0EF0-18AE-1652-17693E40D92B}"/>
              </a:ext>
            </a:extLst>
          </p:cNvPr>
          <p:cNvSpPr>
            <a:spLocks noGrp="1"/>
          </p:cNvSpPr>
          <p:nvPr>
            <p:ph type="title"/>
          </p:nvPr>
        </p:nvSpPr>
        <p:spPr>
          <a:xfrm>
            <a:off x="1264117" y="-100584"/>
            <a:ext cx="10055192" cy="1088136"/>
          </a:xfrm>
        </p:spPr>
        <p:txBody>
          <a:bodyPr>
            <a:normAutofit/>
          </a:bodyPr>
          <a:lstStyle/>
          <a:p>
            <a:r>
              <a:rPr lang="en-IN" sz="2800" dirty="0"/>
              <a:t>Medication errors, adverse events and adverse drug reactions</a:t>
            </a:r>
          </a:p>
        </p:txBody>
      </p:sp>
      <p:pic>
        <p:nvPicPr>
          <p:cNvPr id="5" name="Content Placeholder 4">
            <a:extLst>
              <a:ext uri="{FF2B5EF4-FFF2-40B4-BE49-F238E27FC236}">
                <a16:creationId xmlns:a16="http://schemas.microsoft.com/office/drawing/2014/main" id="{95CF55E1-0402-71EF-FFA4-725B58D15CAE}"/>
              </a:ext>
            </a:extLst>
          </p:cNvPr>
          <p:cNvPicPr>
            <a:picLocks noGrp="1" noChangeAspect="1"/>
          </p:cNvPicPr>
          <p:nvPr>
            <p:ph idx="1"/>
          </p:nvPr>
        </p:nvPicPr>
        <p:blipFill>
          <a:blip r:embed="rId2"/>
          <a:srcRect l="19505" t="32384" r="50524" b="6746"/>
          <a:stretch/>
        </p:blipFill>
        <p:spPr>
          <a:xfrm>
            <a:off x="3890477" y="1073217"/>
            <a:ext cx="4802472" cy="5486400"/>
          </a:xfrm>
        </p:spPr>
      </p:pic>
    </p:spTree>
    <p:extLst>
      <p:ext uri="{BB962C8B-B14F-4D97-AF65-F5344CB8AC3E}">
        <p14:creationId xmlns:p14="http://schemas.microsoft.com/office/powerpoint/2010/main" val="5800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475E-8E02-95D2-CDF6-425EB165B2D3}"/>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2C5F4F21-6183-EAC8-5A79-6964030D72A1}"/>
              </a:ext>
            </a:extLst>
          </p:cNvPr>
          <p:cNvPicPr>
            <a:picLocks noGrp="1" noChangeAspect="1"/>
          </p:cNvPicPr>
          <p:nvPr>
            <p:ph idx="1"/>
          </p:nvPr>
        </p:nvPicPr>
        <p:blipFill>
          <a:blip r:embed="rId2"/>
          <a:srcRect l="33617" t="25692" r="11350" b="7146"/>
          <a:stretch/>
        </p:blipFill>
        <p:spPr>
          <a:xfrm>
            <a:off x="1231211" y="265176"/>
            <a:ext cx="9372721" cy="6434007"/>
          </a:xfrm>
        </p:spPr>
      </p:pic>
    </p:spTree>
    <p:extLst>
      <p:ext uri="{BB962C8B-B14F-4D97-AF65-F5344CB8AC3E}">
        <p14:creationId xmlns:p14="http://schemas.microsoft.com/office/powerpoint/2010/main" val="229324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UNIQUEID" val="80"/>
</p:tagLst>
</file>

<file path=ppt/tags/tag2.xml><?xml version="1.0" encoding="utf-8"?>
<p:tagLst xmlns:a="http://schemas.openxmlformats.org/drawingml/2006/main" xmlns:r="http://schemas.openxmlformats.org/officeDocument/2006/relationships" xmlns:p="http://schemas.openxmlformats.org/presentationml/2006/main">
  <p:tag name="AS_UNIQUEID" val="81"/>
</p:tagLst>
</file>

<file path=ppt/tags/tag3.xml><?xml version="1.0" encoding="utf-8"?>
<p:tagLst xmlns:a="http://schemas.openxmlformats.org/drawingml/2006/main" xmlns:r="http://schemas.openxmlformats.org/officeDocument/2006/relationships" xmlns:p="http://schemas.openxmlformats.org/presentationml/2006/main">
  <p:tag name="AS_UNIQUEID" val="84"/>
</p:tagLst>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 painting presentation (widescreen)</Template>
  <TotalTime>7997</TotalTime>
  <Words>1902</Words>
  <Application>Microsoft Office PowerPoint</Application>
  <PresentationFormat>Widescreen</PresentationFormat>
  <Paragraphs>219</Paragraphs>
  <Slides>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Arial</vt:lpstr>
      <vt:lpstr>Georgia</vt:lpstr>
      <vt:lpstr>Helvetica</vt:lpstr>
      <vt:lpstr>inherit</vt:lpstr>
      <vt:lpstr>Roboto</vt:lpstr>
      <vt:lpstr>Times New Roman</vt:lpstr>
      <vt:lpstr>Wingdings</vt:lpstr>
      <vt:lpstr>Ocean 16x9</vt:lpstr>
      <vt:lpstr>Medication errors</vt:lpstr>
      <vt:lpstr>    Introduction: the burden of unsafe care</vt:lpstr>
      <vt:lpstr>                The burden of unsafe care</vt:lpstr>
      <vt:lpstr>                The burden of unsafe care</vt:lpstr>
      <vt:lpstr>PowerPoint Presentation</vt:lpstr>
      <vt:lpstr>                         Session Outline</vt:lpstr>
      <vt:lpstr>                  Medication Error</vt:lpstr>
      <vt:lpstr>Medication errors, adverse events and adverse drug reactions</vt:lpstr>
      <vt:lpstr>PowerPoint Presentation</vt:lpstr>
      <vt:lpstr>How do medication errors occur? </vt:lpstr>
      <vt:lpstr>PowerPoint Presentation</vt:lpstr>
      <vt:lpstr>     Medication errors can occur in:</vt:lpstr>
      <vt:lpstr>        Why do medication errors happen?</vt:lpstr>
      <vt:lpstr>   Contributory factors for medication errors</vt:lpstr>
      <vt:lpstr>Some patients are more vulnerable…….</vt:lpstr>
      <vt:lpstr>  Planning for Safe Medication Practices</vt:lpstr>
      <vt:lpstr>                 Key supporting elements  </vt:lpstr>
      <vt:lpstr>           Towards safer prescribing</vt:lpstr>
      <vt:lpstr>               Towards safer prescribing</vt:lpstr>
      <vt:lpstr>                    Towards safer prescribing</vt:lpstr>
      <vt:lpstr>                      High alert medications</vt:lpstr>
      <vt:lpstr>                     TALLMAN lettering for similar drug names</vt:lpstr>
      <vt:lpstr>             Storage of medications</vt:lpstr>
      <vt:lpstr>                      Sound-alike drugs</vt:lpstr>
      <vt:lpstr>                      Look-alike drugs</vt:lpstr>
      <vt:lpstr>       Reduce dispensing errors</vt:lpstr>
      <vt:lpstr>            Medication reconciliation</vt:lpstr>
      <vt:lpstr>     Safeguarding drug administration</vt:lpstr>
      <vt:lpstr>Use of Health Information technology to prevent ME</vt:lpstr>
      <vt:lpstr>Use of Health Information technology to prevent ME</vt:lpstr>
      <vt:lpstr>       Reporting medication errors</vt:lpstr>
      <vt:lpstr>                      Incident reports</vt:lpstr>
      <vt:lpstr>              Patient chart review</vt:lpstr>
      <vt:lpstr>                   Patient chart reviews</vt:lpstr>
      <vt:lpstr>                 Direct observations</vt:lpstr>
      <vt:lpstr>             Direct observations</vt:lpstr>
      <vt:lpstr>   Root cause analysis of medication errors</vt:lpstr>
      <vt:lpstr>  Giving Patients the tools to be part of the safety system</vt:lpstr>
      <vt:lpstr>                 Take home message</vt:lpstr>
      <vt:lpstr>            Safety isn’t expensive, it’s priceless.                                                                  Anonymous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Gagandeep Kwatra</dc:creator>
  <cp:lastModifiedBy>Gagandeep Kwatra</cp:lastModifiedBy>
  <cp:revision>81</cp:revision>
  <dcterms:created xsi:type="dcterms:W3CDTF">2024-12-11T02:51:15Z</dcterms:created>
  <dcterms:modified xsi:type="dcterms:W3CDTF">2024-12-17T07:00:56Z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